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 id="2147483648" r:id="rId2"/>
  </p:sldMasterIdLst>
  <p:notesMasterIdLst>
    <p:notesMasterId r:id="rId25"/>
  </p:notesMasterIdLst>
  <p:handoutMasterIdLst>
    <p:handoutMasterId r:id="rId26"/>
  </p:handoutMasterIdLst>
  <p:sldIdLst>
    <p:sldId id="261" r:id="rId3"/>
    <p:sldId id="362" r:id="rId4"/>
    <p:sldId id="363" r:id="rId5"/>
    <p:sldId id="390" r:id="rId6"/>
    <p:sldId id="431" r:id="rId7"/>
    <p:sldId id="378" r:id="rId8"/>
    <p:sldId id="367" r:id="rId9"/>
    <p:sldId id="374" r:id="rId10"/>
    <p:sldId id="434" r:id="rId11"/>
    <p:sldId id="368" r:id="rId12"/>
    <p:sldId id="429" r:id="rId13"/>
    <p:sldId id="432" r:id="rId14"/>
    <p:sldId id="379" r:id="rId15"/>
    <p:sldId id="433" r:id="rId16"/>
    <p:sldId id="421" r:id="rId17"/>
    <p:sldId id="371" r:id="rId18"/>
    <p:sldId id="422" r:id="rId19"/>
    <p:sldId id="415" r:id="rId20"/>
    <p:sldId id="416" r:id="rId21"/>
    <p:sldId id="387" r:id="rId22"/>
    <p:sldId id="376" r:id="rId23"/>
    <p:sldId id="420" r:id="rId24"/>
  </p:sldIdLst>
  <p:sldSz cx="10693400" cy="7561263"/>
  <p:notesSz cx="6811963" cy="9942513"/>
  <p:defaultTextStyle>
    <a:defPPr>
      <a:defRPr lang="de-DE"/>
    </a:defPPr>
    <a:lvl1pPr algn="ctr" rtl="0" fontAlgn="base">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1pPr>
    <a:lvl2pPr marL="457200" algn="ctr" rtl="0" fontAlgn="base">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914400" algn="ctr" rtl="0" fontAlgn="base">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371600" algn="ctr" rtl="0" fontAlgn="base">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1828800" algn="ctr" rtl="0" fontAlgn="base">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286000" algn="l" defTabSz="914400" rtl="0" eaLnBrk="1" latinLnBrk="0" hangingPunct="1">
      <a:defRPr sz="1600" i="1" u="sng" kern="1200">
        <a:solidFill>
          <a:schemeClr val="tx1"/>
        </a:solidFill>
        <a:latin typeface="Arial" charset="0"/>
        <a:ea typeface="+mn-ea"/>
        <a:cs typeface="Arial" charset="0"/>
      </a:defRPr>
    </a:lvl6pPr>
    <a:lvl7pPr marL="2743200" algn="l" defTabSz="914400" rtl="0" eaLnBrk="1" latinLnBrk="0" hangingPunct="1">
      <a:defRPr sz="1600" i="1" u="sng" kern="1200">
        <a:solidFill>
          <a:schemeClr val="tx1"/>
        </a:solidFill>
        <a:latin typeface="Arial" charset="0"/>
        <a:ea typeface="+mn-ea"/>
        <a:cs typeface="Arial" charset="0"/>
      </a:defRPr>
    </a:lvl7pPr>
    <a:lvl8pPr marL="3200400" algn="l" defTabSz="914400" rtl="0" eaLnBrk="1" latinLnBrk="0" hangingPunct="1">
      <a:defRPr sz="1600" i="1" u="sng" kern="1200">
        <a:solidFill>
          <a:schemeClr val="tx1"/>
        </a:solidFill>
        <a:latin typeface="Arial" charset="0"/>
        <a:ea typeface="+mn-ea"/>
        <a:cs typeface="Arial" charset="0"/>
      </a:defRPr>
    </a:lvl8pPr>
    <a:lvl9pPr marL="3657600" algn="l" defTabSz="914400" rtl="0" eaLnBrk="1" latinLnBrk="0" hangingPunct="1">
      <a:defRPr sz="1600" i="1" u="sng"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381">
          <p15:clr>
            <a:srgbClr val="A4A3A4"/>
          </p15:clr>
        </p15:guide>
        <p15:guide id="2" pos="3368">
          <p15:clr>
            <a:srgbClr val="A4A3A4"/>
          </p15:clr>
        </p15:guide>
      </p15:sldGuideLst>
    </p:ext>
    <p:ext uri="{2D200454-40CA-4A62-9FC3-DE9A4176ACB9}">
      <p15:notesGuideLst xmlns:p15="http://schemas.microsoft.com/office/powerpoint/2012/main">
        <p15:guide id="1" orient="horz" pos="3131">
          <p15:clr>
            <a:srgbClr val="A4A3A4"/>
          </p15:clr>
        </p15:guide>
        <p15:guide id="2" pos="214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CC"/>
    <a:srgbClr val="FF00FF"/>
    <a:srgbClr val="FF9D5B"/>
    <a:srgbClr val="F8F8F8"/>
    <a:srgbClr val="EAEAEA"/>
    <a:srgbClr val="339933"/>
    <a:srgbClr val="00CC66"/>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06" autoAdjust="0"/>
    <p:restoredTop sz="69713" autoAdjust="0"/>
  </p:normalViewPr>
  <p:slideViewPr>
    <p:cSldViewPr>
      <p:cViewPr varScale="1">
        <p:scale>
          <a:sx n="62" d="100"/>
          <a:sy n="62" d="100"/>
        </p:scale>
        <p:origin x="940" y="28"/>
      </p:cViewPr>
      <p:guideLst>
        <p:guide orient="horz" pos="2381"/>
        <p:guide pos="336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6732"/>
    </p:cViewPr>
  </p:sorterViewPr>
  <p:notesViewPr>
    <p:cSldViewPr>
      <p:cViewPr varScale="1">
        <p:scale>
          <a:sx n="70" d="100"/>
          <a:sy n="70" d="100"/>
        </p:scale>
        <p:origin x="-3456" y="-96"/>
      </p:cViewPr>
      <p:guideLst>
        <p:guide orient="horz" pos="3131"/>
        <p:guide pos="2145"/>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418" name="Rectangle 2"/>
          <p:cNvSpPr>
            <a:spLocks noGrp="1" noChangeArrowheads="1"/>
          </p:cNvSpPr>
          <p:nvPr>
            <p:ph type="hdr" sz="quarter"/>
          </p:nvPr>
        </p:nvSpPr>
        <p:spPr bwMode="auto">
          <a:xfrm>
            <a:off x="0" y="0"/>
            <a:ext cx="2952750" cy="496888"/>
          </a:xfrm>
          <a:prstGeom prst="rect">
            <a:avLst/>
          </a:prstGeom>
          <a:noFill/>
          <a:ln>
            <a:noFill/>
          </a:ln>
          <a:extLst/>
        </p:spPr>
        <p:txBody>
          <a:bodyPr vert="horz" wrap="square" lIns="88334" tIns="44166" rIns="88334" bIns="44166" numCol="1" anchor="t" anchorCtr="0" compatLnSpc="1">
            <a:prstTxWarp prst="textNoShape">
              <a:avLst/>
            </a:prstTxWarp>
          </a:bodyPr>
          <a:lstStyle>
            <a:lvl1pPr algn="l" defTabSz="884238">
              <a:lnSpc>
                <a:spcPct val="100000"/>
              </a:lnSpc>
              <a:buFontTx/>
              <a:buNone/>
              <a:defRPr sz="1200" i="0" u="none"/>
            </a:lvl1pPr>
          </a:lstStyle>
          <a:p>
            <a:pPr>
              <a:defRPr/>
            </a:pPr>
            <a:endParaRPr lang="en-US" dirty="0"/>
          </a:p>
        </p:txBody>
      </p:sp>
      <p:sp>
        <p:nvSpPr>
          <p:cNvPr id="60419" name="Rectangle 3"/>
          <p:cNvSpPr>
            <a:spLocks noGrp="1" noChangeArrowheads="1"/>
          </p:cNvSpPr>
          <p:nvPr>
            <p:ph type="dt" sz="quarter" idx="1"/>
          </p:nvPr>
        </p:nvSpPr>
        <p:spPr bwMode="auto">
          <a:xfrm>
            <a:off x="3857625" y="0"/>
            <a:ext cx="2952750" cy="496888"/>
          </a:xfrm>
          <a:prstGeom prst="rect">
            <a:avLst/>
          </a:prstGeom>
          <a:noFill/>
          <a:ln>
            <a:noFill/>
          </a:ln>
          <a:extLst/>
        </p:spPr>
        <p:txBody>
          <a:bodyPr vert="horz" wrap="square" lIns="88334" tIns="44166" rIns="88334" bIns="44166" numCol="1" anchor="t" anchorCtr="0" compatLnSpc="1">
            <a:prstTxWarp prst="textNoShape">
              <a:avLst/>
            </a:prstTxWarp>
          </a:bodyPr>
          <a:lstStyle>
            <a:lvl1pPr algn="r" defTabSz="884238">
              <a:lnSpc>
                <a:spcPct val="100000"/>
              </a:lnSpc>
              <a:buFontTx/>
              <a:buNone/>
              <a:defRPr sz="1200" i="0" u="none"/>
            </a:lvl1pPr>
          </a:lstStyle>
          <a:p>
            <a:pPr>
              <a:defRPr/>
            </a:pPr>
            <a:endParaRPr lang="en-US" dirty="0"/>
          </a:p>
        </p:txBody>
      </p:sp>
      <p:sp>
        <p:nvSpPr>
          <p:cNvPr id="60420" name="Rectangle 4"/>
          <p:cNvSpPr>
            <a:spLocks noGrp="1" noChangeArrowheads="1"/>
          </p:cNvSpPr>
          <p:nvPr>
            <p:ph type="ftr" sz="quarter" idx="2"/>
          </p:nvPr>
        </p:nvSpPr>
        <p:spPr bwMode="auto">
          <a:xfrm>
            <a:off x="0" y="9444038"/>
            <a:ext cx="2952750" cy="496887"/>
          </a:xfrm>
          <a:prstGeom prst="rect">
            <a:avLst/>
          </a:prstGeom>
          <a:noFill/>
          <a:ln>
            <a:noFill/>
          </a:ln>
          <a:extLst/>
        </p:spPr>
        <p:txBody>
          <a:bodyPr vert="horz" wrap="square" lIns="88334" tIns="44166" rIns="88334" bIns="44166" numCol="1" anchor="b" anchorCtr="0" compatLnSpc="1">
            <a:prstTxWarp prst="textNoShape">
              <a:avLst/>
            </a:prstTxWarp>
          </a:bodyPr>
          <a:lstStyle>
            <a:lvl1pPr algn="l" defTabSz="884238">
              <a:lnSpc>
                <a:spcPct val="100000"/>
              </a:lnSpc>
              <a:buFontTx/>
              <a:buNone/>
              <a:defRPr sz="1200" i="0" u="none"/>
            </a:lvl1pPr>
          </a:lstStyle>
          <a:p>
            <a:pPr>
              <a:defRPr/>
            </a:pPr>
            <a:endParaRPr lang="en-US" dirty="0"/>
          </a:p>
        </p:txBody>
      </p:sp>
      <p:sp>
        <p:nvSpPr>
          <p:cNvPr id="60421" name="Rectangle 5"/>
          <p:cNvSpPr>
            <a:spLocks noGrp="1" noChangeArrowheads="1"/>
          </p:cNvSpPr>
          <p:nvPr>
            <p:ph type="sldNum" sz="quarter" idx="3"/>
          </p:nvPr>
        </p:nvSpPr>
        <p:spPr bwMode="auto">
          <a:xfrm>
            <a:off x="3857625" y="9444038"/>
            <a:ext cx="2952750" cy="496887"/>
          </a:xfrm>
          <a:prstGeom prst="rect">
            <a:avLst/>
          </a:prstGeom>
          <a:noFill/>
          <a:ln>
            <a:noFill/>
          </a:ln>
          <a:extLst/>
        </p:spPr>
        <p:txBody>
          <a:bodyPr vert="horz" wrap="square" lIns="88334" tIns="44166" rIns="88334" bIns="44166" numCol="1" anchor="b" anchorCtr="0" compatLnSpc="1">
            <a:prstTxWarp prst="textNoShape">
              <a:avLst/>
            </a:prstTxWarp>
          </a:bodyPr>
          <a:lstStyle>
            <a:lvl1pPr algn="r" defTabSz="884238">
              <a:lnSpc>
                <a:spcPct val="100000"/>
              </a:lnSpc>
              <a:buFontTx/>
              <a:buNone/>
              <a:defRPr sz="1200" i="0" u="none"/>
            </a:lvl1pPr>
          </a:lstStyle>
          <a:p>
            <a:pPr>
              <a:defRPr/>
            </a:pPr>
            <a:fld id="{2D3BC62F-B1EC-48C7-B660-7523F970B1B5}" type="slidenum">
              <a:rPr lang="en-US"/>
              <a:pPr>
                <a:defRPr/>
              </a:pPr>
              <a:t>‹#›</a:t>
            </a:fld>
            <a:endParaRPr lang="en-US" dirty="0"/>
          </a:p>
        </p:txBody>
      </p:sp>
    </p:spTree>
    <p:extLst>
      <p:ext uri="{BB962C8B-B14F-4D97-AF65-F5344CB8AC3E}">
        <p14:creationId xmlns:p14="http://schemas.microsoft.com/office/powerpoint/2010/main" val="153568747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952750" cy="496888"/>
          </a:xfrm>
          <a:prstGeom prst="rect">
            <a:avLst/>
          </a:prstGeom>
          <a:noFill/>
          <a:ln>
            <a:noFill/>
          </a:ln>
          <a:extLst/>
        </p:spPr>
        <p:txBody>
          <a:bodyPr vert="horz" wrap="square" lIns="95684" tIns="47842" rIns="95684" bIns="47842" numCol="1" anchor="t" anchorCtr="0" compatLnSpc="1">
            <a:prstTxWarp prst="textNoShape">
              <a:avLst/>
            </a:prstTxWarp>
          </a:bodyPr>
          <a:lstStyle>
            <a:lvl1pPr algn="l" defTabSz="957263">
              <a:lnSpc>
                <a:spcPct val="100000"/>
              </a:lnSpc>
              <a:buFontTx/>
              <a:buNone/>
              <a:defRPr sz="1300" i="0" u="none"/>
            </a:lvl1pPr>
          </a:lstStyle>
          <a:p>
            <a:pPr>
              <a:defRPr/>
            </a:pPr>
            <a:endParaRPr lang="de-DE"/>
          </a:p>
        </p:txBody>
      </p:sp>
      <p:sp>
        <p:nvSpPr>
          <p:cNvPr id="5123" name="Rectangle 3"/>
          <p:cNvSpPr>
            <a:spLocks noGrp="1" noChangeArrowheads="1"/>
          </p:cNvSpPr>
          <p:nvPr>
            <p:ph type="dt" idx="1"/>
          </p:nvPr>
        </p:nvSpPr>
        <p:spPr bwMode="auto">
          <a:xfrm>
            <a:off x="3857625" y="0"/>
            <a:ext cx="2952750" cy="496888"/>
          </a:xfrm>
          <a:prstGeom prst="rect">
            <a:avLst/>
          </a:prstGeom>
          <a:noFill/>
          <a:ln>
            <a:noFill/>
          </a:ln>
          <a:extLst/>
        </p:spPr>
        <p:txBody>
          <a:bodyPr vert="horz" wrap="square" lIns="95684" tIns="47842" rIns="95684" bIns="47842" numCol="1" anchor="t" anchorCtr="0" compatLnSpc="1">
            <a:prstTxWarp prst="textNoShape">
              <a:avLst/>
            </a:prstTxWarp>
          </a:bodyPr>
          <a:lstStyle>
            <a:lvl1pPr algn="r" defTabSz="957263">
              <a:lnSpc>
                <a:spcPct val="100000"/>
              </a:lnSpc>
              <a:buFontTx/>
              <a:buNone/>
              <a:defRPr sz="1300" i="0" u="none"/>
            </a:lvl1pPr>
          </a:lstStyle>
          <a:p>
            <a:pPr>
              <a:defRPr/>
            </a:pPr>
            <a:endParaRPr lang="de-DE"/>
          </a:p>
        </p:txBody>
      </p:sp>
      <p:sp>
        <p:nvSpPr>
          <p:cNvPr id="8196" name="Rectangle 4"/>
          <p:cNvSpPr>
            <a:spLocks noGrp="1" noRot="1" noChangeAspect="1" noChangeArrowheads="1" noTextEdit="1"/>
          </p:cNvSpPr>
          <p:nvPr>
            <p:ph type="sldImg" idx="2"/>
          </p:nvPr>
        </p:nvSpPr>
        <p:spPr bwMode="auto">
          <a:xfrm>
            <a:off x="769938" y="746125"/>
            <a:ext cx="5272087" cy="3727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5" name="Rectangle 5"/>
          <p:cNvSpPr>
            <a:spLocks noGrp="1" noChangeArrowheads="1"/>
          </p:cNvSpPr>
          <p:nvPr>
            <p:ph type="body" sz="quarter" idx="3"/>
          </p:nvPr>
        </p:nvSpPr>
        <p:spPr bwMode="auto">
          <a:xfrm>
            <a:off x="681038" y="4722813"/>
            <a:ext cx="5449887" cy="4473575"/>
          </a:xfrm>
          <a:prstGeom prst="rect">
            <a:avLst/>
          </a:prstGeom>
          <a:noFill/>
          <a:ln>
            <a:noFill/>
          </a:ln>
          <a:extLst/>
        </p:spPr>
        <p:txBody>
          <a:bodyPr vert="horz" wrap="square" lIns="95684" tIns="47842" rIns="95684" bIns="47842" numCol="1" anchor="t" anchorCtr="0" compatLnSpc="1">
            <a:prstTxWarp prst="textNoShape">
              <a:avLst/>
            </a:prstTxWarp>
          </a:bodyPr>
          <a:lstStyle/>
          <a:p>
            <a:pPr lvl="0"/>
            <a:r>
              <a:rPr lang="de-DE" noProof="0"/>
              <a:t>Textmasterformate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5126" name="Rectangle 6"/>
          <p:cNvSpPr>
            <a:spLocks noGrp="1" noChangeArrowheads="1"/>
          </p:cNvSpPr>
          <p:nvPr>
            <p:ph type="ftr" sz="quarter" idx="4"/>
          </p:nvPr>
        </p:nvSpPr>
        <p:spPr bwMode="auto">
          <a:xfrm>
            <a:off x="0" y="9444038"/>
            <a:ext cx="2952750" cy="496887"/>
          </a:xfrm>
          <a:prstGeom prst="rect">
            <a:avLst/>
          </a:prstGeom>
          <a:noFill/>
          <a:ln>
            <a:noFill/>
          </a:ln>
          <a:extLst/>
        </p:spPr>
        <p:txBody>
          <a:bodyPr vert="horz" wrap="square" lIns="95684" tIns="47842" rIns="95684" bIns="47842" numCol="1" anchor="b" anchorCtr="0" compatLnSpc="1">
            <a:prstTxWarp prst="textNoShape">
              <a:avLst/>
            </a:prstTxWarp>
          </a:bodyPr>
          <a:lstStyle>
            <a:lvl1pPr algn="l" defTabSz="957263">
              <a:lnSpc>
                <a:spcPct val="100000"/>
              </a:lnSpc>
              <a:buFontTx/>
              <a:buNone/>
              <a:defRPr sz="1300" i="0" u="none"/>
            </a:lvl1pPr>
          </a:lstStyle>
          <a:p>
            <a:pPr>
              <a:defRPr/>
            </a:pPr>
            <a:endParaRPr lang="de-DE"/>
          </a:p>
        </p:txBody>
      </p:sp>
      <p:sp>
        <p:nvSpPr>
          <p:cNvPr id="5127" name="Rectangle 7"/>
          <p:cNvSpPr>
            <a:spLocks noGrp="1" noChangeArrowheads="1"/>
          </p:cNvSpPr>
          <p:nvPr>
            <p:ph type="sldNum" sz="quarter" idx="5"/>
          </p:nvPr>
        </p:nvSpPr>
        <p:spPr bwMode="auto">
          <a:xfrm>
            <a:off x="3857625" y="9444038"/>
            <a:ext cx="2952750" cy="496887"/>
          </a:xfrm>
          <a:prstGeom prst="rect">
            <a:avLst/>
          </a:prstGeom>
          <a:noFill/>
          <a:ln>
            <a:noFill/>
          </a:ln>
          <a:extLst/>
        </p:spPr>
        <p:txBody>
          <a:bodyPr vert="horz" wrap="square" lIns="95684" tIns="47842" rIns="95684" bIns="47842" numCol="1" anchor="b" anchorCtr="0" compatLnSpc="1">
            <a:prstTxWarp prst="textNoShape">
              <a:avLst/>
            </a:prstTxWarp>
          </a:bodyPr>
          <a:lstStyle>
            <a:lvl1pPr algn="r" defTabSz="957263">
              <a:lnSpc>
                <a:spcPct val="100000"/>
              </a:lnSpc>
              <a:buFontTx/>
              <a:buNone/>
              <a:defRPr sz="1300" i="0" u="none"/>
            </a:lvl1pPr>
          </a:lstStyle>
          <a:p>
            <a:pPr>
              <a:defRPr/>
            </a:pPr>
            <a:fld id="{7298556E-34A8-4C89-928C-C44CFAE91F01}" type="slidenum">
              <a:rPr lang="de-DE"/>
              <a:pPr>
                <a:defRPr/>
              </a:pPr>
              <a:t>‹#›</a:t>
            </a:fld>
            <a:endParaRPr lang="de-DE"/>
          </a:p>
        </p:txBody>
      </p:sp>
    </p:spTree>
    <p:extLst>
      <p:ext uri="{BB962C8B-B14F-4D97-AF65-F5344CB8AC3E}">
        <p14:creationId xmlns:p14="http://schemas.microsoft.com/office/powerpoint/2010/main" val="421434784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57263" eaLnBrk="0" hangingPunct="0">
              <a:defRPr sz="1600" i="1" u="sng">
                <a:solidFill>
                  <a:schemeClr val="tx1"/>
                </a:solidFill>
                <a:latin typeface="Arial" charset="0"/>
                <a:cs typeface="Arial" charset="0"/>
              </a:defRPr>
            </a:lvl1pPr>
            <a:lvl2pPr marL="742950" indent="-285750" defTabSz="957263" eaLnBrk="0" hangingPunct="0">
              <a:defRPr sz="1600" i="1" u="sng">
                <a:solidFill>
                  <a:schemeClr val="tx1"/>
                </a:solidFill>
                <a:latin typeface="Arial" charset="0"/>
                <a:cs typeface="Arial" charset="0"/>
              </a:defRPr>
            </a:lvl2pPr>
            <a:lvl3pPr marL="1143000" indent="-228600" defTabSz="957263" eaLnBrk="0" hangingPunct="0">
              <a:defRPr sz="1600" i="1" u="sng">
                <a:solidFill>
                  <a:schemeClr val="tx1"/>
                </a:solidFill>
                <a:latin typeface="Arial" charset="0"/>
                <a:cs typeface="Arial" charset="0"/>
              </a:defRPr>
            </a:lvl3pPr>
            <a:lvl4pPr marL="1600200" indent="-228600" defTabSz="957263" eaLnBrk="0" hangingPunct="0">
              <a:defRPr sz="1600" i="1" u="sng">
                <a:solidFill>
                  <a:schemeClr val="tx1"/>
                </a:solidFill>
                <a:latin typeface="Arial" charset="0"/>
                <a:cs typeface="Arial" charset="0"/>
              </a:defRPr>
            </a:lvl4pPr>
            <a:lvl5pPr marL="2057400" indent="-228600" defTabSz="957263" eaLnBrk="0" hangingPunct="0">
              <a:defRPr sz="1600" i="1" u="sng">
                <a:solidFill>
                  <a:schemeClr val="tx1"/>
                </a:solidFill>
                <a:latin typeface="Arial" charset="0"/>
                <a:cs typeface="Arial" charset="0"/>
              </a:defRPr>
            </a:lvl5pPr>
            <a:lvl6pPr marL="25146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6pPr>
            <a:lvl7pPr marL="29718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7pPr>
            <a:lvl8pPr marL="34290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8pPr>
            <a:lvl9pPr marL="38862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9pPr>
          </a:lstStyle>
          <a:p>
            <a:pPr eaLnBrk="1" hangingPunct="1"/>
            <a:fld id="{B6850C29-8A19-4539-A238-662EF371494B}" type="slidenum">
              <a:rPr lang="de-DE" sz="1300" i="0" u="none" smtClean="0"/>
              <a:pPr eaLnBrk="1" hangingPunct="1"/>
              <a:t>1</a:t>
            </a:fld>
            <a:endParaRPr lang="de-DE" sz="1300" i="0" u="none"/>
          </a:p>
        </p:txBody>
      </p:sp>
      <p:sp>
        <p:nvSpPr>
          <p:cNvPr id="9219" name="Rectangle 2"/>
          <p:cNvSpPr>
            <a:spLocks noGrp="1" noRot="1" noChangeAspect="1" noChangeArrowheads="1" noTextEdit="1"/>
          </p:cNvSpPr>
          <p:nvPr>
            <p:ph type="sldImg"/>
          </p:nvPr>
        </p:nvSpPr>
        <p:spPr>
          <a:xfrm>
            <a:off x="771525" y="746125"/>
            <a:ext cx="5272088" cy="3727450"/>
          </a:xfrm>
          <a:ln/>
        </p:spPr>
      </p:sp>
      <p:sp>
        <p:nvSpPr>
          <p:cNvPr id="922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dirty="0"/>
          </a:p>
        </p:txBody>
      </p:sp>
    </p:spTree>
    <p:extLst>
      <p:ext uri="{BB962C8B-B14F-4D97-AF65-F5344CB8AC3E}">
        <p14:creationId xmlns:p14="http://schemas.microsoft.com/office/powerpoint/2010/main" val="40742755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p:cNvSpPr>
            <a:spLocks noGrp="1" noRot="1" noChangeAspect="1" noTextEdit="1"/>
          </p:cNvSpPr>
          <p:nvPr>
            <p:ph type="sldImg"/>
          </p:nvPr>
        </p:nvSpPr>
        <p:spPr>
          <a:ln/>
        </p:spPr>
      </p:sp>
      <p:sp>
        <p:nvSpPr>
          <p:cNvPr id="10243"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
        <p:nvSpPr>
          <p:cNvPr id="10244"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57263" eaLnBrk="0" hangingPunct="0">
              <a:defRPr sz="1600" i="1" u="sng">
                <a:solidFill>
                  <a:schemeClr val="tx1"/>
                </a:solidFill>
                <a:latin typeface="Arial" charset="0"/>
                <a:cs typeface="Arial" charset="0"/>
              </a:defRPr>
            </a:lvl1pPr>
            <a:lvl2pPr marL="742950" indent="-285750" defTabSz="957263" eaLnBrk="0" hangingPunct="0">
              <a:defRPr sz="1600" i="1" u="sng">
                <a:solidFill>
                  <a:schemeClr val="tx1"/>
                </a:solidFill>
                <a:latin typeface="Arial" charset="0"/>
                <a:cs typeface="Arial" charset="0"/>
              </a:defRPr>
            </a:lvl2pPr>
            <a:lvl3pPr marL="1143000" indent="-228600" defTabSz="957263" eaLnBrk="0" hangingPunct="0">
              <a:defRPr sz="1600" i="1" u="sng">
                <a:solidFill>
                  <a:schemeClr val="tx1"/>
                </a:solidFill>
                <a:latin typeface="Arial" charset="0"/>
                <a:cs typeface="Arial" charset="0"/>
              </a:defRPr>
            </a:lvl3pPr>
            <a:lvl4pPr marL="1600200" indent="-228600" defTabSz="957263" eaLnBrk="0" hangingPunct="0">
              <a:defRPr sz="1600" i="1" u="sng">
                <a:solidFill>
                  <a:schemeClr val="tx1"/>
                </a:solidFill>
                <a:latin typeface="Arial" charset="0"/>
                <a:cs typeface="Arial" charset="0"/>
              </a:defRPr>
            </a:lvl4pPr>
            <a:lvl5pPr marL="2057400" indent="-228600" defTabSz="957263" eaLnBrk="0" hangingPunct="0">
              <a:defRPr sz="1600" i="1" u="sng">
                <a:solidFill>
                  <a:schemeClr val="tx1"/>
                </a:solidFill>
                <a:latin typeface="Arial" charset="0"/>
                <a:cs typeface="Arial" charset="0"/>
              </a:defRPr>
            </a:lvl5pPr>
            <a:lvl6pPr marL="25146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6pPr>
            <a:lvl7pPr marL="29718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7pPr>
            <a:lvl8pPr marL="34290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8pPr>
            <a:lvl9pPr marL="38862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9pPr>
          </a:lstStyle>
          <a:p>
            <a:pPr eaLnBrk="1" hangingPunct="1"/>
            <a:fld id="{8DB8CE8C-FE07-45AE-B0F5-C2FA4B625204}" type="slidenum">
              <a:rPr lang="de-DE" sz="1300" i="0" u="none" smtClean="0"/>
              <a:pPr eaLnBrk="1" hangingPunct="1"/>
              <a:t>2</a:t>
            </a:fld>
            <a:endParaRPr lang="de-DE" sz="1300" i="0" u="none"/>
          </a:p>
        </p:txBody>
      </p:sp>
    </p:spTree>
    <p:extLst>
      <p:ext uri="{BB962C8B-B14F-4D97-AF65-F5344CB8AC3E}">
        <p14:creationId xmlns:p14="http://schemas.microsoft.com/office/powerpoint/2010/main" val="3618691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7298556E-34A8-4C89-928C-C44CFAE91F01}" type="slidenum">
              <a:rPr lang="de-DE" smtClean="0"/>
              <a:pPr>
                <a:defRPr/>
              </a:pPr>
              <a:t>3</a:t>
            </a:fld>
            <a:endParaRPr lang="de-DE"/>
          </a:p>
        </p:txBody>
      </p:sp>
    </p:spTree>
    <p:extLst>
      <p:ext uri="{BB962C8B-B14F-4D97-AF65-F5344CB8AC3E}">
        <p14:creationId xmlns:p14="http://schemas.microsoft.com/office/powerpoint/2010/main" val="190761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7298556E-34A8-4C89-928C-C44CFAE91F01}" type="slidenum">
              <a:rPr lang="de-DE" smtClean="0"/>
              <a:pPr>
                <a:defRPr/>
              </a:pPr>
              <a:t>7</a:t>
            </a:fld>
            <a:endParaRPr lang="de-DE"/>
          </a:p>
        </p:txBody>
      </p:sp>
    </p:spTree>
    <p:extLst>
      <p:ext uri="{BB962C8B-B14F-4D97-AF65-F5344CB8AC3E}">
        <p14:creationId xmlns:p14="http://schemas.microsoft.com/office/powerpoint/2010/main" val="16993136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pic>
        <p:nvPicPr>
          <p:cNvPr id="4" name="Picture 4" descr="G:\e2pc\logo.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l="13158" t="10713" r="11446" b="14894"/>
          <a:stretch>
            <a:fillRect/>
          </a:stretch>
        </p:blipFill>
        <p:spPr bwMode="auto">
          <a:xfrm>
            <a:off x="8586788" y="6372225"/>
            <a:ext cx="2020887" cy="99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8" descr="http://coursesindia.com/wp-content/uploads/2012/11/vit2.jp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601075" y="6443663"/>
            <a:ext cx="706438"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 name="Group 6"/>
          <p:cNvGrpSpPr>
            <a:grpSpLocks/>
          </p:cNvGrpSpPr>
          <p:nvPr userDrawn="1"/>
        </p:nvGrpSpPr>
        <p:grpSpPr bwMode="auto">
          <a:xfrm>
            <a:off x="306388" y="539750"/>
            <a:ext cx="10058400" cy="93663"/>
            <a:chOff x="450156" y="1141735"/>
            <a:chExt cx="10058400" cy="92705"/>
          </a:xfrm>
        </p:grpSpPr>
        <p:sp>
          <p:nvSpPr>
            <p:cNvPr id="7" name="Line 7"/>
            <p:cNvSpPr>
              <a:spLocks noChangeShapeType="1"/>
            </p:cNvSpPr>
            <p:nvPr userDrawn="1"/>
          </p:nvSpPr>
          <p:spPr bwMode="gray">
            <a:xfrm flipH="1">
              <a:off x="450156" y="1177875"/>
              <a:ext cx="10058400" cy="0"/>
            </a:xfrm>
            <a:prstGeom prst="line">
              <a:avLst/>
            </a:prstGeom>
            <a:noFill/>
            <a:ln w="3175">
              <a:solidFill>
                <a:schemeClr val="bg2">
                  <a:lumMod val="50000"/>
                </a:schemeClr>
              </a:solidFill>
              <a:round/>
              <a:headEnd/>
              <a:tailEnd/>
            </a:ln>
          </p:spPr>
          <p:txBody>
            <a:bodyPr/>
            <a:lstStyle/>
            <a:p>
              <a:pPr>
                <a:defRPr/>
              </a:pPr>
              <a:endParaRPr lang="en-US" dirty="0"/>
            </a:p>
          </p:txBody>
        </p:sp>
        <p:pic>
          <p:nvPicPr>
            <p:cNvPr id="8" name="Picture 7" descr="http://www.vit.ac.in/images/menu_01_hl.gif"/>
            <p:cNvPicPr>
              <a:picLocks noChangeArrowheads="1"/>
            </p:cNvPicPr>
            <p:nvPr userDrawn="1"/>
          </p:nvPicPr>
          <p:blipFill>
            <a:blip r:embed="rId4" cstate="print"/>
            <a:srcRect l="1841" t="32812" r="94781"/>
            <a:stretch>
              <a:fillRect/>
            </a:stretch>
          </p:blipFill>
          <p:spPr bwMode="auto">
            <a:xfrm>
              <a:off x="1234381" y="1143307"/>
              <a:ext cx="92075" cy="91133"/>
            </a:xfrm>
            <a:prstGeom prst="rect">
              <a:avLst/>
            </a:prstGeom>
            <a:noFill/>
            <a:effectLst>
              <a:outerShdw blurRad="50800" dist="50800" dir="5400000" sx="200000" sy="200000" algn="ctr" rotWithShape="0">
                <a:schemeClr val="bg1"/>
              </a:outerShdw>
            </a:effectLst>
          </p:spPr>
        </p:pic>
        <p:pic>
          <p:nvPicPr>
            <p:cNvPr id="9" name="Picture 8" descr="http://www.vit.ac.in/images/menu_01_hl.gif"/>
            <p:cNvPicPr>
              <a:picLocks noChangeArrowheads="1"/>
            </p:cNvPicPr>
            <p:nvPr userDrawn="1"/>
          </p:nvPicPr>
          <p:blipFill>
            <a:blip r:embed="rId4" cstate="print"/>
            <a:srcRect l="1841" t="32812" r="94781"/>
            <a:stretch>
              <a:fillRect/>
            </a:stretch>
          </p:blipFill>
          <p:spPr bwMode="auto">
            <a:xfrm>
              <a:off x="1370906" y="1143307"/>
              <a:ext cx="92075" cy="91133"/>
            </a:xfrm>
            <a:prstGeom prst="rect">
              <a:avLst/>
            </a:prstGeom>
            <a:noFill/>
            <a:effectLst>
              <a:outerShdw blurRad="50800" dist="50800" dir="5400000" sx="200000" sy="200000" algn="ctr" rotWithShape="0">
                <a:schemeClr val="bg1"/>
              </a:outerShdw>
            </a:effectLst>
          </p:spPr>
        </p:pic>
        <p:pic>
          <p:nvPicPr>
            <p:cNvPr id="10" name="Picture 9" descr="http://www.vit.ac.in/images/menu_01_hl.gif"/>
            <p:cNvPicPr>
              <a:picLocks noChangeArrowheads="1"/>
            </p:cNvPicPr>
            <p:nvPr userDrawn="1"/>
          </p:nvPicPr>
          <p:blipFill>
            <a:blip r:embed="rId4" cstate="print"/>
            <a:srcRect l="1841" t="32812" r="94781"/>
            <a:stretch>
              <a:fillRect/>
            </a:stretch>
          </p:blipFill>
          <p:spPr bwMode="auto">
            <a:xfrm>
              <a:off x="1509018" y="1143307"/>
              <a:ext cx="90488" cy="91133"/>
            </a:xfrm>
            <a:prstGeom prst="rect">
              <a:avLst/>
            </a:prstGeom>
            <a:noFill/>
            <a:effectLst>
              <a:outerShdw blurRad="50800" dist="50800" dir="5400000" sx="200000" sy="200000" algn="ctr" rotWithShape="0">
                <a:schemeClr val="bg1"/>
              </a:outerShdw>
            </a:effectLst>
          </p:spPr>
        </p:pic>
        <p:pic>
          <p:nvPicPr>
            <p:cNvPr id="11" name="Picture 10" descr="http://www.vit.ac.in/images/menu_01_hl.gif"/>
            <p:cNvPicPr>
              <a:picLocks noChangeArrowheads="1"/>
            </p:cNvPicPr>
            <p:nvPr userDrawn="1"/>
          </p:nvPicPr>
          <p:blipFill>
            <a:blip r:embed="rId4" cstate="print"/>
            <a:srcRect l="1841" t="32812" r="94781"/>
            <a:stretch>
              <a:fillRect/>
            </a:stretch>
          </p:blipFill>
          <p:spPr bwMode="auto">
            <a:xfrm>
              <a:off x="1645543" y="1143307"/>
              <a:ext cx="92075" cy="91133"/>
            </a:xfrm>
            <a:prstGeom prst="rect">
              <a:avLst/>
            </a:prstGeom>
            <a:noFill/>
            <a:effectLst>
              <a:outerShdw blurRad="50800" dist="50800" dir="5400000" sx="200000" sy="200000" algn="ctr" rotWithShape="0">
                <a:schemeClr val="bg1"/>
              </a:outerShdw>
            </a:effectLst>
          </p:spPr>
        </p:pic>
        <p:pic>
          <p:nvPicPr>
            <p:cNvPr id="12" name="Picture 11" descr="http://www.vit.ac.in/images/menu_01_hl.gif"/>
            <p:cNvPicPr>
              <a:picLocks noChangeArrowheads="1"/>
            </p:cNvPicPr>
            <p:nvPr userDrawn="1"/>
          </p:nvPicPr>
          <p:blipFill>
            <a:blip r:embed="rId4" cstate="print"/>
            <a:srcRect l="1841" t="32812" r="94781"/>
            <a:stretch>
              <a:fillRect/>
            </a:stretch>
          </p:blipFill>
          <p:spPr bwMode="auto">
            <a:xfrm>
              <a:off x="1783656" y="1143307"/>
              <a:ext cx="90487" cy="91133"/>
            </a:xfrm>
            <a:prstGeom prst="rect">
              <a:avLst/>
            </a:prstGeom>
            <a:noFill/>
            <a:effectLst>
              <a:outerShdw blurRad="50800" dist="50800" dir="5400000" sx="200000" sy="200000" algn="ctr" rotWithShape="0">
                <a:schemeClr val="bg1"/>
              </a:outerShdw>
            </a:effectLst>
          </p:spPr>
        </p:pic>
        <p:pic>
          <p:nvPicPr>
            <p:cNvPr id="13" name="Picture 12" descr="http://www.vit.ac.in/images/menu_01_hl.gif"/>
            <p:cNvPicPr>
              <a:picLocks noChangeArrowheads="1"/>
            </p:cNvPicPr>
            <p:nvPr userDrawn="1"/>
          </p:nvPicPr>
          <p:blipFill>
            <a:blip r:embed="rId4" cstate="print"/>
            <a:srcRect l="1841" t="32812" r="94781"/>
            <a:stretch>
              <a:fillRect/>
            </a:stretch>
          </p:blipFill>
          <p:spPr bwMode="auto">
            <a:xfrm>
              <a:off x="1920181" y="1141735"/>
              <a:ext cx="90487" cy="91133"/>
            </a:xfrm>
            <a:prstGeom prst="rect">
              <a:avLst/>
            </a:prstGeom>
            <a:noFill/>
            <a:effectLst>
              <a:outerShdw blurRad="50800" dist="50800" dir="5400000" sx="200000" sy="200000" algn="ctr" rotWithShape="0">
                <a:schemeClr val="bg1"/>
              </a:outerShdw>
            </a:effectLst>
          </p:spPr>
        </p:pic>
        <p:pic>
          <p:nvPicPr>
            <p:cNvPr id="14" name="Picture 13" descr="http://www.vit.ac.in/images/menu_01_hl.gif"/>
            <p:cNvPicPr>
              <a:picLocks noChangeArrowheads="1"/>
            </p:cNvPicPr>
            <p:nvPr userDrawn="1"/>
          </p:nvPicPr>
          <p:blipFill>
            <a:blip r:embed="rId4" cstate="print"/>
            <a:srcRect l="1841" t="32812" r="94781"/>
            <a:stretch>
              <a:fillRect/>
            </a:stretch>
          </p:blipFill>
          <p:spPr bwMode="auto">
            <a:xfrm>
              <a:off x="2056706" y="1141735"/>
              <a:ext cx="92075" cy="91133"/>
            </a:xfrm>
            <a:prstGeom prst="rect">
              <a:avLst/>
            </a:prstGeom>
            <a:noFill/>
            <a:effectLst>
              <a:outerShdw blurRad="50800" dist="50800" dir="5400000" sx="200000" sy="200000" algn="ctr" rotWithShape="0">
                <a:schemeClr val="bg1"/>
              </a:outerShdw>
            </a:effectLst>
          </p:spPr>
        </p:pic>
        <p:pic>
          <p:nvPicPr>
            <p:cNvPr id="15" name="Picture 14" descr="http://www.vit.ac.in/images/menu_01_hl.gif"/>
            <p:cNvPicPr>
              <a:picLocks noChangeArrowheads="1"/>
            </p:cNvPicPr>
            <p:nvPr userDrawn="1"/>
          </p:nvPicPr>
          <p:blipFill>
            <a:blip r:embed="rId4" cstate="print"/>
            <a:srcRect l="1841" t="32812" r="94781"/>
            <a:stretch>
              <a:fillRect/>
            </a:stretch>
          </p:blipFill>
          <p:spPr bwMode="auto">
            <a:xfrm>
              <a:off x="2193231" y="1141735"/>
              <a:ext cx="92075" cy="91133"/>
            </a:xfrm>
            <a:prstGeom prst="rect">
              <a:avLst/>
            </a:prstGeom>
            <a:noFill/>
            <a:effectLst>
              <a:outerShdw blurRad="50800" dist="50800" dir="5400000" sx="200000" sy="200000" algn="ctr" rotWithShape="0">
                <a:schemeClr val="bg1"/>
              </a:outerShdw>
            </a:effectLst>
          </p:spPr>
        </p:pic>
        <p:pic>
          <p:nvPicPr>
            <p:cNvPr id="16" name="Picture 15" descr="http://www.vit.ac.in/images/menu_01_hl.gif"/>
            <p:cNvPicPr>
              <a:picLocks noChangeArrowheads="1"/>
            </p:cNvPicPr>
            <p:nvPr userDrawn="1"/>
          </p:nvPicPr>
          <p:blipFill>
            <a:blip r:embed="rId4" cstate="print"/>
            <a:srcRect l="1841" t="32812" r="94781"/>
            <a:stretch>
              <a:fillRect/>
            </a:stretch>
          </p:blipFill>
          <p:spPr bwMode="auto">
            <a:xfrm>
              <a:off x="2331343" y="1141735"/>
              <a:ext cx="90488" cy="91133"/>
            </a:xfrm>
            <a:prstGeom prst="rect">
              <a:avLst/>
            </a:prstGeom>
            <a:noFill/>
            <a:effectLst>
              <a:outerShdw blurRad="50800" dist="50800" dir="5400000" sx="200000" sy="200000" algn="ctr" rotWithShape="0">
                <a:schemeClr val="bg1"/>
              </a:outerShdw>
            </a:effectLst>
          </p:spPr>
        </p:pic>
        <p:pic>
          <p:nvPicPr>
            <p:cNvPr id="17" name="Picture 16" descr="http://www.vit.ac.in/images/menu_01_hl.gif"/>
            <p:cNvPicPr>
              <a:picLocks noChangeArrowheads="1"/>
            </p:cNvPicPr>
            <p:nvPr userDrawn="1"/>
          </p:nvPicPr>
          <p:blipFill>
            <a:blip r:embed="rId4" cstate="print"/>
            <a:srcRect l="1841" t="32812" r="94781"/>
            <a:stretch>
              <a:fillRect/>
            </a:stretch>
          </p:blipFill>
          <p:spPr bwMode="auto">
            <a:xfrm>
              <a:off x="2467868" y="1141735"/>
              <a:ext cx="92075" cy="91133"/>
            </a:xfrm>
            <a:prstGeom prst="rect">
              <a:avLst/>
            </a:prstGeom>
            <a:noFill/>
            <a:effectLst>
              <a:outerShdw blurRad="50800" dist="50800" dir="5400000" sx="200000" sy="200000" algn="ctr" rotWithShape="0">
                <a:schemeClr val="bg1"/>
              </a:outerShdw>
            </a:effectLst>
          </p:spPr>
        </p:pic>
        <p:pic>
          <p:nvPicPr>
            <p:cNvPr id="18" name="Picture 17" descr="http://www.vit.ac.in/images/menu_01_hl.gif"/>
            <p:cNvPicPr>
              <a:picLocks noChangeArrowheads="1"/>
            </p:cNvPicPr>
            <p:nvPr userDrawn="1"/>
          </p:nvPicPr>
          <p:blipFill>
            <a:blip r:embed="rId4" cstate="print"/>
            <a:srcRect l="1841" t="32812" r="94781"/>
            <a:stretch>
              <a:fillRect/>
            </a:stretch>
          </p:blipFill>
          <p:spPr bwMode="auto">
            <a:xfrm>
              <a:off x="2604393" y="1143307"/>
              <a:ext cx="90488" cy="91133"/>
            </a:xfrm>
            <a:prstGeom prst="rect">
              <a:avLst/>
            </a:prstGeom>
            <a:noFill/>
            <a:effectLst>
              <a:outerShdw blurRad="50800" dist="50800" dir="5400000" sx="200000" sy="200000" algn="ctr" rotWithShape="0">
                <a:schemeClr val="bg1"/>
              </a:outerShdw>
            </a:effectLst>
          </p:spPr>
        </p:pic>
        <p:pic>
          <p:nvPicPr>
            <p:cNvPr id="19" name="Picture 18" descr="http://www.vit.ac.in/images/menu_01_hl.gif"/>
            <p:cNvPicPr>
              <a:picLocks noChangeArrowheads="1"/>
            </p:cNvPicPr>
            <p:nvPr userDrawn="1"/>
          </p:nvPicPr>
          <p:blipFill>
            <a:blip r:embed="rId4" cstate="print"/>
            <a:srcRect l="1841" t="32812" r="94781"/>
            <a:stretch>
              <a:fillRect/>
            </a:stretch>
          </p:blipFill>
          <p:spPr bwMode="auto">
            <a:xfrm>
              <a:off x="2740918" y="1143307"/>
              <a:ext cx="92075" cy="91133"/>
            </a:xfrm>
            <a:prstGeom prst="rect">
              <a:avLst/>
            </a:prstGeom>
            <a:noFill/>
            <a:effectLst>
              <a:outerShdw blurRad="50800" dist="50800" dir="5400000" sx="200000" sy="200000" algn="ctr" rotWithShape="0">
                <a:schemeClr val="bg1"/>
              </a:outerShdw>
            </a:effectLst>
          </p:spPr>
        </p:pic>
        <p:pic>
          <p:nvPicPr>
            <p:cNvPr id="20" name="Picture 19" descr="http://www.vit.ac.in/images/menu_01_hl.gif"/>
            <p:cNvPicPr>
              <a:picLocks noChangeArrowheads="1"/>
            </p:cNvPicPr>
            <p:nvPr userDrawn="1"/>
          </p:nvPicPr>
          <p:blipFill>
            <a:blip r:embed="rId4" cstate="print"/>
            <a:srcRect l="1841" t="32812" r="94781"/>
            <a:stretch>
              <a:fillRect/>
            </a:stretch>
          </p:blipFill>
          <p:spPr bwMode="auto">
            <a:xfrm>
              <a:off x="2879031" y="1143307"/>
              <a:ext cx="90487" cy="91133"/>
            </a:xfrm>
            <a:prstGeom prst="rect">
              <a:avLst/>
            </a:prstGeom>
            <a:noFill/>
            <a:effectLst>
              <a:outerShdw blurRad="50800" dist="50800" dir="5400000" sx="200000" sy="200000" algn="ctr" rotWithShape="0">
                <a:schemeClr val="bg1"/>
              </a:outerShdw>
            </a:effectLst>
          </p:spPr>
        </p:pic>
        <p:pic>
          <p:nvPicPr>
            <p:cNvPr id="21" name="Picture 20" descr="http://www.vit.ac.in/images/menu_01_hl.gif"/>
            <p:cNvPicPr>
              <a:picLocks noChangeArrowheads="1"/>
            </p:cNvPicPr>
            <p:nvPr userDrawn="1"/>
          </p:nvPicPr>
          <p:blipFill>
            <a:blip r:embed="rId4" cstate="print"/>
            <a:srcRect l="1841" t="32812" r="94781"/>
            <a:stretch>
              <a:fillRect/>
            </a:stretch>
          </p:blipFill>
          <p:spPr bwMode="auto">
            <a:xfrm>
              <a:off x="3015556" y="1143307"/>
              <a:ext cx="92075" cy="91133"/>
            </a:xfrm>
            <a:prstGeom prst="rect">
              <a:avLst/>
            </a:prstGeom>
            <a:noFill/>
            <a:effectLst>
              <a:outerShdw blurRad="50800" dist="50800" dir="5400000" sx="200000" sy="200000" algn="ctr" rotWithShape="0">
                <a:schemeClr val="bg1"/>
              </a:outerShdw>
            </a:effectLst>
          </p:spPr>
        </p:pic>
        <p:pic>
          <p:nvPicPr>
            <p:cNvPr id="22" name="Picture 21" descr="http://www.vit.ac.in/images/menu_01_hl.gif"/>
            <p:cNvPicPr>
              <a:picLocks noChangeArrowheads="1"/>
            </p:cNvPicPr>
            <p:nvPr userDrawn="1"/>
          </p:nvPicPr>
          <p:blipFill>
            <a:blip r:embed="rId4" cstate="print"/>
            <a:srcRect l="1841" t="32812" r="94781"/>
            <a:stretch>
              <a:fillRect/>
            </a:stretch>
          </p:blipFill>
          <p:spPr bwMode="auto">
            <a:xfrm>
              <a:off x="3152081" y="1143307"/>
              <a:ext cx="92075" cy="91133"/>
            </a:xfrm>
            <a:prstGeom prst="rect">
              <a:avLst/>
            </a:prstGeom>
            <a:noFill/>
            <a:effectLst>
              <a:outerShdw blurRad="50800" dist="50800" dir="5400000" sx="200000" sy="200000" algn="ctr" rotWithShape="0">
                <a:schemeClr val="bg1"/>
              </a:outerShdw>
            </a:effectLst>
          </p:spPr>
        </p:pic>
        <p:pic>
          <p:nvPicPr>
            <p:cNvPr id="23" name="Picture 22" descr="http://www.vit.ac.in/images/menu_01_hl.gif"/>
            <p:cNvPicPr>
              <a:picLocks noChangeArrowheads="1"/>
            </p:cNvPicPr>
            <p:nvPr userDrawn="1"/>
          </p:nvPicPr>
          <p:blipFill>
            <a:blip r:embed="rId4" cstate="print"/>
            <a:srcRect l="1841" t="32812" r="94781"/>
            <a:stretch>
              <a:fillRect/>
            </a:stretch>
          </p:blipFill>
          <p:spPr bwMode="auto">
            <a:xfrm>
              <a:off x="3288606" y="1141735"/>
              <a:ext cx="92075" cy="91133"/>
            </a:xfrm>
            <a:prstGeom prst="rect">
              <a:avLst/>
            </a:prstGeom>
            <a:noFill/>
            <a:effectLst>
              <a:outerShdw blurRad="50800" dist="50800" dir="5400000" sx="200000" sy="200000" algn="ctr" rotWithShape="0">
                <a:schemeClr val="bg1"/>
              </a:outerShdw>
            </a:effectLst>
          </p:spPr>
        </p:pic>
        <p:pic>
          <p:nvPicPr>
            <p:cNvPr id="24" name="Picture 23" descr="http://www.vit.ac.in/images/menu_01_hl.gif"/>
            <p:cNvPicPr>
              <a:picLocks noChangeArrowheads="1"/>
            </p:cNvPicPr>
            <p:nvPr userDrawn="1"/>
          </p:nvPicPr>
          <p:blipFill>
            <a:blip r:embed="rId4" cstate="print"/>
            <a:srcRect l="1841" t="32812" r="94781"/>
            <a:stretch>
              <a:fillRect/>
            </a:stretch>
          </p:blipFill>
          <p:spPr bwMode="auto">
            <a:xfrm>
              <a:off x="3426718" y="1141735"/>
              <a:ext cx="90488" cy="91133"/>
            </a:xfrm>
            <a:prstGeom prst="rect">
              <a:avLst/>
            </a:prstGeom>
            <a:noFill/>
            <a:effectLst>
              <a:outerShdw blurRad="50800" dist="50800" dir="5400000" sx="200000" sy="200000" algn="ctr" rotWithShape="0">
                <a:schemeClr val="bg1"/>
              </a:outerShdw>
            </a:effectLst>
          </p:spPr>
        </p:pic>
        <p:pic>
          <p:nvPicPr>
            <p:cNvPr id="25" name="Picture 24" descr="http://www.vit.ac.in/images/menu_01_hl.gif"/>
            <p:cNvPicPr>
              <a:picLocks noChangeArrowheads="1"/>
            </p:cNvPicPr>
            <p:nvPr userDrawn="1"/>
          </p:nvPicPr>
          <p:blipFill>
            <a:blip r:embed="rId4" cstate="print"/>
            <a:srcRect l="1841" t="32812" r="94781"/>
            <a:stretch>
              <a:fillRect/>
            </a:stretch>
          </p:blipFill>
          <p:spPr bwMode="auto">
            <a:xfrm>
              <a:off x="3563243" y="1141735"/>
              <a:ext cx="92075" cy="91133"/>
            </a:xfrm>
            <a:prstGeom prst="rect">
              <a:avLst/>
            </a:prstGeom>
            <a:noFill/>
            <a:effectLst>
              <a:outerShdw blurRad="50800" dist="50800" dir="5400000" sx="200000" sy="200000" algn="ctr" rotWithShape="0">
                <a:schemeClr val="bg1"/>
              </a:outerShdw>
            </a:effectLst>
          </p:spPr>
        </p:pic>
        <p:pic>
          <p:nvPicPr>
            <p:cNvPr id="26" name="Picture 25" descr="http://www.vit.ac.in/images/menu_01_hl.gif"/>
            <p:cNvPicPr>
              <a:picLocks noChangeArrowheads="1"/>
            </p:cNvPicPr>
            <p:nvPr userDrawn="1"/>
          </p:nvPicPr>
          <p:blipFill>
            <a:blip r:embed="rId4" cstate="print"/>
            <a:srcRect l="1841" t="32812" r="94781"/>
            <a:stretch>
              <a:fillRect/>
            </a:stretch>
          </p:blipFill>
          <p:spPr bwMode="auto">
            <a:xfrm>
              <a:off x="3701356" y="1141735"/>
              <a:ext cx="90487" cy="91133"/>
            </a:xfrm>
            <a:prstGeom prst="rect">
              <a:avLst/>
            </a:prstGeom>
            <a:noFill/>
            <a:effectLst>
              <a:outerShdw blurRad="50800" dist="50800" dir="5400000" sx="200000" sy="200000" algn="ctr" rotWithShape="0">
                <a:schemeClr val="bg1"/>
              </a:outerShdw>
            </a:effectLst>
          </p:spPr>
        </p:pic>
        <p:pic>
          <p:nvPicPr>
            <p:cNvPr id="27" name="Picture 26" descr="http://www.vit.ac.in/images/menu_01_hl.gif"/>
            <p:cNvPicPr>
              <a:picLocks noChangeArrowheads="1"/>
            </p:cNvPicPr>
            <p:nvPr userDrawn="1"/>
          </p:nvPicPr>
          <p:blipFill>
            <a:blip r:embed="rId4" cstate="print"/>
            <a:srcRect l="1841" t="32812" r="94781"/>
            <a:stretch>
              <a:fillRect/>
            </a:stretch>
          </p:blipFill>
          <p:spPr bwMode="auto">
            <a:xfrm>
              <a:off x="3837881" y="1141735"/>
              <a:ext cx="92075" cy="91133"/>
            </a:xfrm>
            <a:prstGeom prst="rect">
              <a:avLst/>
            </a:prstGeom>
            <a:noFill/>
            <a:effectLst>
              <a:outerShdw blurRad="50800" dist="50800" dir="5400000" sx="200000" sy="200000" algn="ctr" rotWithShape="0">
                <a:schemeClr val="bg1"/>
              </a:outerShdw>
            </a:effectLst>
          </p:spPr>
        </p:pic>
        <p:pic>
          <p:nvPicPr>
            <p:cNvPr id="28" name="Picture 27" descr="http://www.vit.ac.in/images/menu_01_hl.gif"/>
            <p:cNvPicPr>
              <a:picLocks noChangeArrowheads="1"/>
            </p:cNvPicPr>
            <p:nvPr userDrawn="1"/>
          </p:nvPicPr>
          <p:blipFill>
            <a:blip r:embed="rId4" cstate="print"/>
            <a:srcRect l="1841" t="32812" r="94781"/>
            <a:stretch>
              <a:fillRect/>
            </a:stretch>
          </p:blipFill>
          <p:spPr bwMode="auto">
            <a:xfrm>
              <a:off x="3972818" y="1143307"/>
              <a:ext cx="90488" cy="91133"/>
            </a:xfrm>
            <a:prstGeom prst="rect">
              <a:avLst/>
            </a:prstGeom>
            <a:noFill/>
            <a:effectLst>
              <a:outerShdw blurRad="50800" dist="50800" dir="5400000" sx="200000" sy="200000" algn="ctr" rotWithShape="0">
                <a:schemeClr val="bg1"/>
              </a:outerShdw>
            </a:effectLst>
          </p:spPr>
        </p:pic>
        <p:pic>
          <p:nvPicPr>
            <p:cNvPr id="29" name="Picture 28" descr="http://www.vit.ac.in/images/menu_01_hl.gif"/>
            <p:cNvPicPr>
              <a:picLocks noChangeArrowheads="1"/>
            </p:cNvPicPr>
            <p:nvPr userDrawn="1"/>
          </p:nvPicPr>
          <p:blipFill>
            <a:blip r:embed="rId4" cstate="print"/>
            <a:srcRect l="1841" t="32812" r="94781"/>
            <a:stretch>
              <a:fillRect/>
            </a:stretch>
          </p:blipFill>
          <p:spPr bwMode="auto">
            <a:xfrm>
              <a:off x="4109343" y="1143307"/>
              <a:ext cx="92075" cy="91133"/>
            </a:xfrm>
            <a:prstGeom prst="rect">
              <a:avLst/>
            </a:prstGeom>
            <a:noFill/>
            <a:effectLst>
              <a:outerShdw blurRad="50800" dist="50800" dir="5400000" sx="200000" sy="200000" algn="ctr" rotWithShape="0">
                <a:schemeClr val="bg1"/>
              </a:outerShdw>
            </a:effectLst>
          </p:spPr>
        </p:pic>
        <p:pic>
          <p:nvPicPr>
            <p:cNvPr id="30" name="Picture 29" descr="http://www.vit.ac.in/images/menu_01_hl.gif"/>
            <p:cNvPicPr>
              <a:picLocks noChangeArrowheads="1"/>
            </p:cNvPicPr>
            <p:nvPr userDrawn="1"/>
          </p:nvPicPr>
          <p:blipFill>
            <a:blip r:embed="rId4" cstate="print"/>
            <a:srcRect l="1841" t="32812" r="94781"/>
            <a:stretch>
              <a:fillRect/>
            </a:stretch>
          </p:blipFill>
          <p:spPr bwMode="auto">
            <a:xfrm>
              <a:off x="4245868" y="1143307"/>
              <a:ext cx="92075" cy="91133"/>
            </a:xfrm>
            <a:prstGeom prst="rect">
              <a:avLst/>
            </a:prstGeom>
            <a:noFill/>
            <a:effectLst>
              <a:outerShdw blurRad="50800" dist="50800" dir="5400000" sx="200000" sy="200000" algn="ctr" rotWithShape="0">
                <a:schemeClr val="bg1"/>
              </a:outerShdw>
            </a:effectLst>
          </p:spPr>
        </p:pic>
      </p:grpSp>
      <p:sp>
        <p:nvSpPr>
          <p:cNvPr id="2" name="Titel 1"/>
          <p:cNvSpPr>
            <a:spLocks noGrp="1"/>
          </p:cNvSpPr>
          <p:nvPr>
            <p:ph type="title"/>
          </p:nvPr>
        </p:nvSpPr>
        <p:spPr>
          <a:xfrm>
            <a:off x="810196" y="900311"/>
            <a:ext cx="9577064" cy="1800200"/>
          </a:xfrm>
        </p:spPr>
        <p:txBody>
          <a:bodyPr/>
          <a:lstStyle>
            <a:lvl1pPr>
              <a:defRPr sz="3500" b="1" baseline="0">
                <a:latin typeface="Arial" pitchFamily="34" charset="0"/>
              </a:defRPr>
            </a:lvl1pPr>
          </a:lstStyle>
          <a:p>
            <a:r>
              <a:rPr lang="en-US"/>
              <a:t>Click to edit Master title style</a:t>
            </a:r>
            <a:endParaRPr lang="en-GB" dirty="0"/>
          </a:p>
        </p:txBody>
      </p:sp>
      <p:sp>
        <p:nvSpPr>
          <p:cNvPr id="3" name="Inhaltsplatzhalter 2"/>
          <p:cNvSpPr>
            <a:spLocks noGrp="1"/>
          </p:cNvSpPr>
          <p:nvPr>
            <p:ph idx="1"/>
          </p:nvPr>
        </p:nvSpPr>
        <p:spPr>
          <a:xfrm>
            <a:off x="738188" y="3276575"/>
            <a:ext cx="9649072" cy="432048"/>
          </a:xfrm>
          <a:prstGeom prst="rect">
            <a:avLst/>
          </a:prstGeom>
        </p:spPr>
        <p:txBody>
          <a:bodyPr/>
          <a:lstStyle>
            <a:lvl1pPr>
              <a:defRPr sz="1800" baseline="0"/>
            </a:lvl1pPr>
            <a:lvl2pPr>
              <a:defRPr sz="1800"/>
            </a:lvl2pPr>
            <a:lvl3pPr>
              <a:defRPr sz="1800"/>
            </a:lvl3pPr>
            <a:lvl4pPr>
              <a:defRPr sz="1800"/>
            </a:lvl4pPr>
          </a:lstStyle>
          <a:p>
            <a:pPr lvl="0"/>
            <a:r>
              <a:rPr lang="en-US"/>
              <a:t>Click to edit Master text styles</a:t>
            </a:r>
          </a:p>
        </p:txBody>
      </p:sp>
    </p:spTree>
    <p:extLst>
      <p:ext uri="{BB962C8B-B14F-4D97-AF65-F5344CB8AC3E}">
        <p14:creationId xmlns:p14="http://schemas.microsoft.com/office/powerpoint/2010/main" val="13873723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sz="1000" dirty="0" smtClean="0"/>
            </a:lvl1pPr>
          </a:lstStyle>
          <a:p>
            <a:pPr algn="l">
              <a:defRPr/>
            </a:pPr>
            <a:r>
              <a:rPr lang="en-US" dirty="0"/>
              <a:t>SMBS, VIT UNIVERSITY       DATE </a:t>
            </a:r>
          </a:p>
        </p:txBody>
      </p:sp>
      <p:sp>
        <p:nvSpPr>
          <p:cNvPr id="4" name="Slide Number Placeholder 3"/>
          <p:cNvSpPr>
            <a:spLocks noGrp="1"/>
          </p:cNvSpPr>
          <p:nvPr>
            <p:ph type="sldNum" sz="quarter" idx="11"/>
          </p:nvPr>
        </p:nvSpPr>
        <p:spPr/>
        <p:txBody>
          <a:bodyPr/>
          <a:lstStyle>
            <a:lvl1pPr>
              <a:defRPr/>
            </a:lvl1pPr>
          </a:lstStyle>
          <a:p>
            <a:pPr>
              <a:defRPr/>
            </a:pPr>
            <a:fld id="{C59E1ACD-26E3-4448-A9A5-241F1BF4BA9F}" type="slidenum">
              <a:rPr lang="de-DE"/>
              <a:pPr>
                <a:defRPr/>
              </a:pPr>
              <a:t>‹#›</a:t>
            </a:fld>
            <a:endParaRPr lang="de-DE"/>
          </a:p>
        </p:txBody>
      </p:sp>
    </p:spTree>
    <p:extLst>
      <p:ext uri="{BB962C8B-B14F-4D97-AF65-F5344CB8AC3E}">
        <p14:creationId xmlns:p14="http://schemas.microsoft.com/office/powerpoint/2010/main" val="4292504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en-GB"/>
          </a:p>
        </p:txBody>
      </p:sp>
      <p:sp>
        <p:nvSpPr>
          <p:cNvPr id="3" name="Inhaltsplatzhalter 2"/>
          <p:cNvSpPr>
            <a:spLocks noGrp="1"/>
          </p:cNvSpPr>
          <p:nvPr>
            <p:ph idx="1"/>
          </p:nvPr>
        </p:nvSpPr>
        <p:spPr/>
        <p:txBody>
          <a:body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4" name="Rectangle 4"/>
          <p:cNvSpPr>
            <a:spLocks noGrp="1" noChangeArrowheads="1"/>
          </p:cNvSpPr>
          <p:nvPr>
            <p:ph type="dt" sz="half" idx="10"/>
          </p:nvPr>
        </p:nvSpPr>
        <p:spPr/>
        <p:txBody>
          <a:bodyPr/>
          <a:lstStyle>
            <a:lvl1pPr algn="l">
              <a:defRPr sz="1000" dirty="0" smtClean="0">
                <a:latin typeface="Calibri" pitchFamily="34" charset="0"/>
              </a:defRPr>
            </a:lvl1pPr>
          </a:lstStyle>
          <a:p>
            <a:pPr>
              <a:defRPr/>
            </a:pPr>
            <a:r>
              <a:rPr lang="en-US" dirty="0"/>
              <a:t>SMBS, VIT UNIVERSITY       DATE </a:t>
            </a:r>
          </a:p>
        </p:txBody>
      </p:sp>
      <p:sp>
        <p:nvSpPr>
          <p:cNvPr id="5" name="Rectangle 6"/>
          <p:cNvSpPr>
            <a:spLocks noGrp="1" noChangeArrowheads="1"/>
          </p:cNvSpPr>
          <p:nvPr>
            <p:ph type="sldNum" sz="quarter" idx="11"/>
          </p:nvPr>
        </p:nvSpPr>
        <p:spPr/>
        <p:txBody>
          <a:bodyPr/>
          <a:lstStyle>
            <a:lvl1pPr>
              <a:defRPr/>
            </a:lvl1pPr>
          </a:lstStyle>
          <a:p>
            <a:pPr>
              <a:defRPr/>
            </a:pPr>
            <a:fld id="{5A574AF9-54B2-4954-A529-1353457F4588}" type="slidenum">
              <a:rPr lang="de-DE"/>
              <a:pPr>
                <a:defRPr/>
              </a:pPr>
              <a:t>‹#›</a:t>
            </a:fld>
            <a:endParaRPr lang="de-DE"/>
          </a:p>
        </p:txBody>
      </p:sp>
    </p:spTree>
    <p:extLst>
      <p:ext uri="{BB962C8B-B14F-4D97-AF65-F5344CB8AC3E}">
        <p14:creationId xmlns:p14="http://schemas.microsoft.com/office/powerpoint/2010/main" val="1536230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en-GB"/>
          </a:p>
        </p:txBody>
      </p:sp>
      <p:sp>
        <p:nvSpPr>
          <p:cNvPr id="3" name="Inhaltsplatzhalter 2"/>
          <p:cNvSpPr>
            <a:spLocks noGrp="1"/>
          </p:cNvSpPr>
          <p:nvPr>
            <p:ph idx="1"/>
          </p:nvPr>
        </p:nvSpPr>
        <p:spPr/>
        <p:txBody>
          <a:body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4" name="Rectangle 4"/>
          <p:cNvSpPr>
            <a:spLocks noGrp="1" noChangeArrowheads="1"/>
          </p:cNvSpPr>
          <p:nvPr>
            <p:ph type="dt" sz="half" idx="10"/>
          </p:nvPr>
        </p:nvSpPr>
        <p:spPr/>
        <p:txBody>
          <a:bodyPr/>
          <a:lstStyle>
            <a:lvl1pPr algn="l">
              <a:defRPr sz="1000" dirty="0" smtClean="0">
                <a:latin typeface="Cambria" panose="02040503050406030204" pitchFamily="18" charset="0"/>
              </a:defRPr>
            </a:lvl1pPr>
          </a:lstStyle>
          <a:p>
            <a:pPr>
              <a:defRPr/>
            </a:pPr>
            <a:r>
              <a:rPr lang="en-US" dirty="0"/>
              <a:t>SMEC- MEE499 - Capstone Project - Final Viva-Voce Presentation</a:t>
            </a:r>
          </a:p>
        </p:txBody>
      </p:sp>
      <p:sp>
        <p:nvSpPr>
          <p:cNvPr id="5" name="Rectangle 6"/>
          <p:cNvSpPr>
            <a:spLocks noGrp="1" noChangeArrowheads="1"/>
          </p:cNvSpPr>
          <p:nvPr>
            <p:ph type="sldNum" sz="quarter" idx="11"/>
          </p:nvPr>
        </p:nvSpPr>
        <p:spPr/>
        <p:txBody>
          <a:bodyPr/>
          <a:lstStyle>
            <a:lvl1pPr>
              <a:defRPr/>
            </a:lvl1pPr>
          </a:lstStyle>
          <a:p>
            <a:pPr>
              <a:defRPr/>
            </a:pPr>
            <a:fld id="{5A574AF9-54B2-4954-A529-1353457F4588}" type="slidenum">
              <a:rPr lang="de-DE"/>
              <a:pPr>
                <a:defRPr/>
              </a:pPr>
              <a:t>‹#›</a:t>
            </a:fld>
            <a:endParaRPr lang="de-DE"/>
          </a:p>
        </p:txBody>
      </p:sp>
      <p:pic>
        <p:nvPicPr>
          <p:cNvPr id="9" name="Picture 8"/>
          <p:cNvPicPr>
            <a:picLocks noChangeAspect="1"/>
          </p:cNvPicPr>
          <p:nvPr userDrawn="1"/>
        </p:nvPicPr>
        <p:blipFill>
          <a:blip r:embed="rId2"/>
          <a:stretch>
            <a:fillRect/>
          </a:stretch>
        </p:blipFill>
        <p:spPr>
          <a:xfrm>
            <a:off x="7639040" y="0"/>
            <a:ext cx="3054361" cy="1012024"/>
          </a:xfrm>
          <a:prstGeom prst="rect">
            <a:avLst/>
          </a:prstGeom>
        </p:spPr>
      </p:pic>
      <p:sp>
        <p:nvSpPr>
          <p:cNvPr id="7" name="Online Image Placeholder 6"/>
          <p:cNvSpPr>
            <a:spLocks noGrp="1"/>
          </p:cNvSpPr>
          <p:nvPr>
            <p:ph type="clipArt" sz="quarter" idx="12"/>
          </p:nvPr>
        </p:nvSpPr>
        <p:spPr>
          <a:xfrm>
            <a:off x="8699500" y="274638"/>
            <a:ext cx="1676400" cy="914400"/>
          </a:xfrm>
        </p:spPr>
        <p:txBody>
          <a:bodyPr/>
          <a:lstStyle/>
          <a:p>
            <a:endParaRPr lang="en-IN" dirty="0"/>
          </a:p>
        </p:txBody>
      </p:sp>
    </p:spTree>
    <p:extLst>
      <p:ext uri="{BB962C8B-B14F-4D97-AF65-F5344CB8AC3E}">
        <p14:creationId xmlns:p14="http://schemas.microsoft.com/office/powerpoint/2010/main" val="2741008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en-GB"/>
          </a:p>
        </p:txBody>
      </p:sp>
      <p:sp>
        <p:nvSpPr>
          <p:cNvPr id="3" name="Inhaltsplatzhalter 2"/>
          <p:cNvSpPr>
            <a:spLocks noGrp="1"/>
          </p:cNvSpPr>
          <p:nvPr>
            <p:ph idx="1"/>
          </p:nvPr>
        </p:nvSpPr>
        <p:spPr/>
        <p:txBody>
          <a:body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4" name="Rectangle 4"/>
          <p:cNvSpPr>
            <a:spLocks noGrp="1" noChangeArrowheads="1"/>
          </p:cNvSpPr>
          <p:nvPr>
            <p:ph type="dt" sz="half" idx="10"/>
          </p:nvPr>
        </p:nvSpPr>
        <p:spPr/>
        <p:txBody>
          <a:bodyPr/>
          <a:lstStyle>
            <a:lvl1pPr algn="l">
              <a:defRPr sz="1000" dirty="0" smtClean="0">
                <a:latin typeface="Cambria" panose="02040503050406030204" pitchFamily="18" charset="0"/>
              </a:defRPr>
            </a:lvl1pPr>
          </a:lstStyle>
          <a:p>
            <a:pPr>
              <a:defRPr/>
            </a:pPr>
            <a:r>
              <a:rPr lang="en-US" dirty="0"/>
              <a:t>SMEC- MEE499 - Capstone Project - Final Viva-Voce Presentation</a:t>
            </a:r>
          </a:p>
        </p:txBody>
      </p:sp>
      <p:sp>
        <p:nvSpPr>
          <p:cNvPr id="5" name="Rectangle 6"/>
          <p:cNvSpPr>
            <a:spLocks noGrp="1" noChangeArrowheads="1"/>
          </p:cNvSpPr>
          <p:nvPr>
            <p:ph type="sldNum" sz="quarter" idx="11"/>
          </p:nvPr>
        </p:nvSpPr>
        <p:spPr/>
        <p:txBody>
          <a:bodyPr/>
          <a:lstStyle>
            <a:lvl1pPr>
              <a:defRPr/>
            </a:lvl1pPr>
          </a:lstStyle>
          <a:p>
            <a:pPr>
              <a:defRPr/>
            </a:pPr>
            <a:fld id="{5A574AF9-54B2-4954-A529-1353457F4588}" type="slidenum">
              <a:rPr lang="de-DE"/>
              <a:pPr>
                <a:defRPr/>
              </a:pPr>
              <a:t>‹#›</a:t>
            </a:fld>
            <a:endParaRPr lang="de-DE"/>
          </a:p>
        </p:txBody>
      </p:sp>
      <p:pic>
        <p:nvPicPr>
          <p:cNvPr id="9" name="Picture 8"/>
          <p:cNvPicPr>
            <a:picLocks noChangeAspect="1"/>
          </p:cNvPicPr>
          <p:nvPr userDrawn="1"/>
        </p:nvPicPr>
        <p:blipFill>
          <a:blip r:embed="rId2"/>
          <a:stretch>
            <a:fillRect/>
          </a:stretch>
        </p:blipFill>
        <p:spPr>
          <a:xfrm>
            <a:off x="7639040" y="0"/>
            <a:ext cx="3054361" cy="1012024"/>
          </a:xfrm>
          <a:prstGeom prst="rect">
            <a:avLst/>
          </a:prstGeom>
        </p:spPr>
      </p:pic>
      <p:sp>
        <p:nvSpPr>
          <p:cNvPr id="7" name="Online Image Placeholder 6"/>
          <p:cNvSpPr>
            <a:spLocks noGrp="1"/>
          </p:cNvSpPr>
          <p:nvPr>
            <p:ph type="clipArt" sz="quarter" idx="12"/>
          </p:nvPr>
        </p:nvSpPr>
        <p:spPr>
          <a:xfrm>
            <a:off x="8699500" y="274638"/>
            <a:ext cx="1676400" cy="914400"/>
          </a:xfrm>
        </p:spPr>
        <p:txBody>
          <a:bodyPr/>
          <a:lstStyle/>
          <a:p>
            <a:endParaRPr lang="en-IN" dirty="0"/>
          </a:p>
        </p:txBody>
      </p:sp>
    </p:spTree>
    <p:extLst>
      <p:ext uri="{BB962C8B-B14F-4D97-AF65-F5344CB8AC3E}">
        <p14:creationId xmlns:p14="http://schemas.microsoft.com/office/powerpoint/2010/main" val="422537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7_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en-GB"/>
          </a:p>
        </p:txBody>
      </p:sp>
      <p:sp>
        <p:nvSpPr>
          <p:cNvPr id="3" name="Inhaltsplatzhalter 2"/>
          <p:cNvSpPr>
            <a:spLocks noGrp="1"/>
          </p:cNvSpPr>
          <p:nvPr>
            <p:ph idx="1"/>
          </p:nvPr>
        </p:nvSpPr>
        <p:spPr/>
        <p:txBody>
          <a:body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4" name="Rectangle 4"/>
          <p:cNvSpPr>
            <a:spLocks noGrp="1" noChangeArrowheads="1"/>
          </p:cNvSpPr>
          <p:nvPr>
            <p:ph type="dt" sz="half" idx="10"/>
          </p:nvPr>
        </p:nvSpPr>
        <p:spPr/>
        <p:txBody>
          <a:bodyPr/>
          <a:lstStyle>
            <a:lvl1pPr algn="l">
              <a:defRPr sz="1000" dirty="0" smtClean="0">
                <a:latin typeface="Cambria" panose="02040503050406030204" pitchFamily="18" charset="0"/>
              </a:defRPr>
            </a:lvl1pPr>
          </a:lstStyle>
          <a:p>
            <a:pPr>
              <a:defRPr/>
            </a:pPr>
            <a:r>
              <a:rPr lang="en-US" dirty="0"/>
              <a:t>SMEC- MEE499 - Capstone Project - Final Viva-Voce Presentation</a:t>
            </a:r>
          </a:p>
        </p:txBody>
      </p:sp>
      <p:sp>
        <p:nvSpPr>
          <p:cNvPr id="5" name="Rectangle 6"/>
          <p:cNvSpPr>
            <a:spLocks noGrp="1" noChangeArrowheads="1"/>
          </p:cNvSpPr>
          <p:nvPr>
            <p:ph type="sldNum" sz="quarter" idx="11"/>
          </p:nvPr>
        </p:nvSpPr>
        <p:spPr/>
        <p:txBody>
          <a:bodyPr/>
          <a:lstStyle>
            <a:lvl1pPr>
              <a:defRPr/>
            </a:lvl1pPr>
          </a:lstStyle>
          <a:p>
            <a:pPr>
              <a:defRPr/>
            </a:pPr>
            <a:fld id="{5A574AF9-54B2-4954-A529-1353457F4588}" type="slidenum">
              <a:rPr lang="de-DE"/>
              <a:pPr>
                <a:defRPr/>
              </a:pPr>
              <a:t>‹#›</a:t>
            </a:fld>
            <a:endParaRPr lang="de-DE"/>
          </a:p>
        </p:txBody>
      </p:sp>
      <p:pic>
        <p:nvPicPr>
          <p:cNvPr id="9" name="Picture 8"/>
          <p:cNvPicPr>
            <a:picLocks noChangeAspect="1"/>
          </p:cNvPicPr>
          <p:nvPr userDrawn="1"/>
        </p:nvPicPr>
        <p:blipFill>
          <a:blip r:embed="rId2"/>
          <a:stretch>
            <a:fillRect/>
          </a:stretch>
        </p:blipFill>
        <p:spPr>
          <a:xfrm>
            <a:off x="7639040" y="0"/>
            <a:ext cx="3054361" cy="1012024"/>
          </a:xfrm>
          <a:prstGeom prst="rect">
            <a:avLst/>
          </a:prstGeom>
        </p:spPr>
      </p:pic>
      <p:sp>
        <p:nvSpPr>
          <p:cNvPr id="7" name="Online Image Placeholder 6"/>
          <p:cNvSpPr>
            <a:spLocks noGrp="1"/>
          </p:cNvSpPr>
          <p:nvPr>
            <p:ph type="clipArt" sz="quarter" idx="12"/>
          </p:nvPr>
        </p:nvSpPr>
        <p:spPr>
          <a:xfrm>
            <a:off x="8699500" y="274638"/>
            <a:ext cx="1676400" cy="914400"/>
          </a:xfrm>
        </p:spPr>
        <p:txBody>
          <a:bodyPr/>
          <a:lstStyle/>
          <a:p>
            <a:endParaRPr lang="en-IN" dirty="0"/>
          </a:p>
        </p:txBody>
      </p:sp>
    </p:spTree>
    <p:extLst>
      <p:ext uri="{BB962C8B-B14F-4D97-AF65-F5344CB8AC3E}">
        <p14:creationId xmlns:p14="http://schemas.microsoft.com/office/powerpoint/2010/main" val="162169829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 Id="rId9" Type="http://schemas.openxmlformats.org/officeDocument/2006/relationships/image" Target="../media/image4.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10" descr="C:\Documents and Settings\admin\Desktop\vit_studenthandbook.jp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t="18976" b="15659"/>
          <a:stretch>
            <a:fillRect/>
          </a:stretch>
        </p:blipFill>
        <p:spPr bwMode="auto">
          <a:xfrm>
            <a:off x="0" y="3779838"/>
            <a:ext cx="10693400" cy="2449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2"/>
          <p:cNvSpPr>
            <a:spLocks noGrp="1" noChangeArrowheads="1"/>
          </p:cNvSpPr>
          <p:nvPr>
            <p:ph type="title"/>
          </p:nvPr>
        </p:nvSpPr>
        <p:spPr bwMode="gray">
          <a:xfrm>
            <a:off x="595313" y="107950"/>
            <a:ext cx="6767512"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lvl="0"/>
            <a:r>
              <a:rPr lang="de-DE"/>
              <a:t>Klick to edit</a:t>
            </a:r>
          </a:p>
        </p:txBody>
      </p:sp>
      <p:pic>
        <p:nvPicPr>
          <p:cNvPr id="1028" name="Picture 8" descr="http://www.vit.ac.in/images/menu_01_hl.gif"/>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r="94781"/>
          <a:stretch>
            <a:fillRect/>
          </a:stretch>
        </p:blipFill>
        <p:spPr bwMode="auto">
          <a:xfrm>
            <a:off x="0" y="0"/>
            <a:ext cx="306388" cy="6229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userDrawn="1"/>
        </p:nvSpPr>
        <p:spPr bwMode="auto">
          <a:xfrm>
            <a:off x="306388" y="3636963"/>
            <a:ext cx="10387012" cy="2592387"/>
          </a:xfrm>
          <a:prstGeom prst="rect">
            <a:avLst/>
          </a:prstGeom>
          <a:solidFill>
            <a:schemeClr val="tx2">
              <a:lumMod val="65000"/>
              <a:lumOff val="35000"/>
              <a:alpha val="70000"/>
            </a:schemeClr>
          </a:solidFill>
          <a:ln w="3175" cap="flat" cmpd="sng" algn="ctr">
            <a:noFill/>
            <a:prstDash val="solid"/>
            <a:round/>
            <a:headEnd type="none" w="med" len="med"/>
            <a:tailEnd type="none" w="med" len="med"/>
          </a:ln>
          <a:effectLst/>
        </p:spPr>
        <p:txBody>
          <a:bodyPr wrap="none" lIns="90000" tIns="46800" rIns="90000" bIns="46800" anchor="ctr"/>
          <a:lstStyle/>
          <a:p>
            <a:pPr defTabSz="1042988">
              <a:defRPr/>
            </a:pPr>
            <a:endParaRPr lang="en-US" i="0" dirty="0"/>
          </a:p>
        </p:txBody>
      </p:sp>
      <p:sp>
        <p:nvSpPr>
          <p:cNvPr id="7" name="Rectangle 6"/>
          <p:cNvSpPr/>
          <p:nvPr userDrawn="1"/>
        </p:nvSpPr>
        <p:spPr bwMode="auto">
          <a:xfrm>
            <a:off x="0" y="0"/>
            <a:ext cx="306388" cy="6229350"/>
          </a:xfrm>
          <a:prstGeom prst="rect">
            <a:avLst/>
          </a:prstGeom>
          <a:solidFill>
            <a:schemeClr val="tx2">
              <a:lumMod val="65000"/>
              <a:lumOff val="35000"/>
              <a:alpha val="70000"/>
            </a:schemeClr>
          </a:solidFill>
          <a:ln w="3175" cap="flat" cmpd="sng" algn="ctr">
            <a:noFill/>
            <a:prstDash val="solid"/>
            <a:round/>
            <a:headEnd type="none" w="med" len="med"/>
            <a:tailEnd type="none" w="med" len="med"/>
          </a:ln>
          <a:effectLst/>
        </p:spPr>
        <p:txBody>
          <a:bodyPr wrap="none" lIns="90000" tIns="46800" rIns="90000" bIns="46800" anchor="ctr"/>
          <a:lstStyle/>
          <a:p>
            <a:pPr defTabSz="1042988">
              <a:defRPr/>
            </a:pPr>
            <a:endParaRPr lang="en-US" i="0" dirty="0"/>
          </a:p>
        </p:txBody>
      </p:sp>
      <p:sp>
        <p:nvSpPr>
          <p:cNvPr id="2" name="Text Placeholder 1"/>
          <p:cNvSpPr>
            <a:spLocks noGrp="1"/>
          </p:cNvSpPr>
          <p:nvPr>
            <p:ph type="body" idx="1"/>
          </p:nvPr>
        </p:nvSpPr>
        <p:spPr>
          <a:xfrm>
            <a:off x="534988" y="1763713"/>
            <a:ext cx="9623425" cy="4991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3" name="Date Placeholder 2"/>
          <p:cNvSpPr>
            <a:spLocks noGrp="1"/>
          </p:cNvSpPr>
          <p:nvPr>
            <p:ph type="dt" sz="half" idx="2"/>
          </p:nvPr>
        </p:nvSpPr>
        <p:spPr>
          <a:xfrm>
            <a:off x="534988" y="7008813"/>
            <a:ext cx="2495550" cy="401637"/>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SMBS, VIT UNIVERSITY       DATE </a:t>
            </a:r>
            <a:endParaRPr lang="en-IN" dirty="0"/>
          </a:p>
        </p:txBody>
      </p:sp>
      <p:sp>
        <p:nvSpPr>
          <p:cNvPr id="4" name="Footer Placeholder 3"/>
          <p:cNvSpPr>
            <a:spLocks noGrp="1"/>
          </p:cNvSpPr>
          <p:nvPr>
            <p:ph type="ftr" sz="quarter" idx="3"/>
          </p:nvPr>
        </p:nvSpPr>
        <p:spPr>
          <a:xfrm>
            <a:off x="3652838" y="7008813"/>
            <a:ext cx="3387725" cy="401637"/>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dirty="0"/>
              <a:t>B.Tech Mechanical Engineering - First Review Presentation, School of Mechanical Engineering</a:t>
            </a:r>
          </a:p>
        </p:txBody>
      </p:sp>
      <p:sp>
        <p:nvSpPr>
          <p:cNvPr id="5" name="Slide Number Placeholder 4"/>
          <p:cNvSpPr>
            <a:spLocks noGrp="1"/>
          </p:cNvSpPr>
          <p:nvPr>
            <p:ph type="sldNum" sz="quarter" idx="4"/>
          </p:nvPr>
        </p:nvSpPr>
        <p:spPr>
          <a:xfrm>
            <a:off x="7662863" y="7008813"/>
            <a:ext cx="2495550" cy="401637"/>
          </a:xfrm>
          <a:prstGeom prst="rect">
            <a:avLst/>
          </a:prstGeom>
        </p:spPr>
        <p:txBody>
          <a:bodyPr vert="horz" lIns="91440" tIns="45720" rIns="91440" bIns="45720" rtlCol="0" anchor="ctr"/>
          <a:lstStyle>
            <a:lvl1pPr algn="r">
              <a:defRPr sz="1200">
                <a:solidFill>
                  <a:schemeClr val="tx1">
                    <a:tint val="75000"/>
                  </a:schemeClr>
                </a:solidFill>
              </a:defRPr>
            </a:lvl1pPr>
          </a:lstStyle>
          <a:p>
            <a:fld id="{C8D1BABC-781E-4FEF-95B0-3232073FDFCC}" type="slidenum">
              <a:rPr lang="en-IN" smtClean="0"/>
              <a:pPr/>
              <a:t>‹#›</a:t>
            </a:fld>
            <a:endParaRPr lang="en-IN" dirty="0"/>
          </a:p>
        </p:txBody>
      </p:sp>
    </p:spTree>
  </p:cSld>
  <p:clrMap bg1="lt1" tx1="dk1" bg2="lt2" tx2="dk2" accent1="accent1" accent2="accent2" accent3="accent3" accent4="accent4" accent5="accent5" accent6="accent6" hlink="hlink" folHlink="folHlink"/>
  <p:sldLayoutIdLst>
    <p:sldLayoutId id="2147483667" r:id="rId1"/>
  </p:sldLayoutIdLst>
  <p:hf hdr="0" dt="0"/>
  <p:txStyles>
    <p:titleStyle>
      <a:lvl1pPr algn="l" defTabSz="1042988" rtl="0" eaLnBrk="0" fontAlgn="base" hangingPunct="0">
        <a:spcBef>
          <a:spcPct val="0"/>
        </a:spcBef>
        <a:spcAft>
          <a:spcPct val="0"/>
        </a:spcAft>
        <a:defRPr sz="1600">
          <a:solidFill>
            <a:schemeClr val="tx1"/>
          </a:solidFill>
          <a:latin typeface="+mj-lt"/>
          <a:ea typeface="+mj-ea"/>
          <a:cs typeface="+mj-cs"/>
        </a:defRPr>
      </a:lvl1pPr>
      <a:lvl2pPr algn="l" defTabSz="1042988" rtl="0" eaLnBrk="0" fontAlgn="base" hangingPunct="0">
        <a:spcBef>
          <a:spcPct val="0"/>
        </a:spcBef>
        <a:spcAft>
          <a:spcPct val="0"/>
        </a:spcAft>
        <a:defRPr sz="1600">
          <a:solidFill>
            <a:schemeClr val="tx1"/>
          </a:solidFill>
          <a:latin typeface="Arial" charset="0"/>
          <a:cs typeface="Arial" charset="0"/>
        </a:defRPr>
      </a:lvl2pPr>
      <a:lvl3pPr algn="l" defTabSz="1042988" rtl="0" eaLnBrk="0" fontAlgn="base" hangingPunct="0">
        <a:spcBef>
          <a:spcPct val="0"/>
        </a:spcBef>
        <a:spcAft>
          <a:spcPct val="0"/>
        </a:spcAft>
        <a:defRPr sz="1600">
          <a:solidFill>
            <a:schemeClr val="tx1"/>
          </a:solidFill>
          <a:latin typeface="Arial" charset="0"/>
          <a:cs typeface="Arial" charset="0"/>
        </a:defRPr>
      </a:lvl3pPr>
      <a:lvl4pPr algn="l" defTabSz="1042988" rtl="0" eaLnBrk="0" fontAlgn="base" hangingPunct="0">
        <a:spcBef>
          <a:spcPct val="0"/>
        </a:spcBef>
        <a:spcAft>
          <a:spcPct val="0"/>
        </a:spcAft>
        <a:defRPr sz="1600">
          <a:solidFill>
            <a:schemeClr val="tx1"/>
          </a:solidFill>
          <a:latin typeface="Arial" charset="0"/>
          <a:cs typeface="Arial" charset="0"/>
        </a:defRPr>
      </a:lvl4pPr>
      <a:lvl5pPr algn="l" defTabSz="1042988" rtl="0" eaLnBrk="0" fontAlgn="base" hangingPunct="0">
        <a:spcBef>
          <a:spcPct val="0"/>
        </a:spcBef>
        <a:spcAft>
          <a:spcPct val="0"/>
        </a:spcAft>
        <a:defRPr sz="1600">
          <a:solidFill>
            <a:schemeClr val="tx1"/>
          </a:solidFill>
          <a:latin typeface="Arial" charset="0"/>
          <a:cs typeface="Arial" charset="0"/>
        </a:defRPr>
      </a:lvl5pPr>
      <a:lvl6pPr marL="457200" algn="l" defTabSz="1042988" rtl="0" fontAlgn="base">
        <a:spcBef>
          <a:spcPct val="0"/>
        </a:spcBef>
        <a:spcAft>
          <a:spcPct val="0"/>
        </a:spcAft>
        <a:defRPr sz="1600">
          <a:solidFill>
            <a:schemeClr val="tx1"/>
          </a:solidFill>
          <a:latin typeface="Arial" charset="0"/>
          <a:cs typeface="Arial" charset="0"/>
        </a:defRPr>
      </a:lvl6pPr>
      <a:lvl7pPr marL="914400" algn="l" defTabSz="1042988" rtl="0" fontAlgn="base">
        <a:spcBef>
          <a:spcPct val="0"/>
        </a:spcBef>
        <a:spcAft>
          <a:spcPct val="0"/>
        </a:spcAft>
        <a:defRPr sz="1600">
          <a:solidFill>
            <a:schemeClr val="tx1"/>
          </a:solidFill>
          <a:latin typeface="Arial" charset="0"/>
          <a:cs typeface="Arial" charset="0"/>
        </a:defRPr>
      </a:lvl7pPr>
      <a:lvl8pPr marL="1371600" algn="l" defTabSz="1042988" rtl="0" fontAlgn="base">
        <a:spcBef>
          <a:spcPct val="0"/>
        </a:spcBef>
        <a:spcAft>
          <a:spcPct val="0"/>
        </a:spcAft>
        <a:defRPr sz="1600">
          <a:solidFill>
            <a:schemeClr val="tx1"/>
          </a:solidFill>
          <a:latin typeface="Arial" charset="0"/>
          <a:cs typeface="Arial" charset="0"/>
        </a:defRPr>
      </a:lvl8pPr>
      <a:lvl9pPr marL="1828800" algn="l" defTabSz="1042988" rtl="0" fontAlgn="base">
        <a:spcBef>
          <a:spcPct val="0"/>
        </a:spcBef>
        <a:spcAft>
          <a:spcPct val="0"/>
        </a:spcAft>
        <a:defRPr sz="1600">
          <a:solidFill>
            <a:schemeClr val="tx1"/>
          </a:solidFill>
          <a:latin typeface="Arial" charset="0"/>
          <a:cs typeface="Arial" charset="0"/>
        </a:defRPr>
      </a:lvl9pPr>
    </p:titleStyle>
    <p:bodyStyle>
      <a:lvl1pPr marL="342900" indent="-342900" algn="l" defTabSz="1042988" rtl="0" eaLnBrk="0" fontAlgn="base" hangingPunct="0">
        <a:lnSpc>
          <a:spcPct val="120000"/>
        </a:lnSpc>
        <a:spcBef>
          <a:spcPct val="0"/>
        </a:spcBef>
        <a:spcAft>
          <a:spcPct val="0"/>
        </a:spcAft>
        <a:buChar char="•"/>
        <a:tabLst>
          <a:tab pos="449263" algn="l"/>
          <a:tab pos="898525" algn="l"/>
          <a:tab pos="1347788" algn="l"/>
          <a:tab pos="1797050" algn="l"/>
        </a:tabLst>
        <a:defRPr sz="1600">
          <a:solidFill>
            <a:schemeClr val="tx1"/>
          </a:solidFill>
          <a:latin typeface="+mn-lt"/>
          <a:ea typeface="+mn-ea"/>
          <a:cs typeface="+mn-cs"/>
        </a:defRPr>
      </a:lvl1pPr>
      <a:lvl2pPr marL="446088" indent="-444500"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2pPr>
      <a:lvl3pPr marL="895350"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3pPr>
      <a:lvl4pPr marL="1344613"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4pPr>
      <a:lvl5pPr marL="1793875"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5pPr>
      <a:lvl6pPr marL="22510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6pPr>
      <a:lvl7pPr marL="27082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7pPr>
      <a:lvl8pPr marL="31654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8pPr>
      <a:lvl9pPr marL="36226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gray">
          <a:xfrm>
            <a:off x="1243013" y="395288"/>
            <a:ext cx="6767512" cy="560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lvl="0"/>
            <a:r>
              <a:rPr lang="de-DE"/>
              <a:t>Click to edit</a:t>
            </a:r>
          </a:p>
        </p:txBody>
      </p:sp>
      <p:sp>
        <p:nvSpPr>
          <p:cNvPr id="2051" name="Rectangle 3"/>
          <p:cNvSpPr>
            <a:spLocks noGrp="1" noChangeArrowheads="1"/>
          </p:cNvSpPr>
          <p:nvPr>
            <p:ph type="body" idx="1"/>
          </p:nvPr>
        </p:nvSpPr>
        <p:spPr bwMode="gray">
          <a:xfrm>
            <a:off x="1243013" y="1484313"/>
            <a:ext cx="9036050" cy="514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de-DE" dirty="0"/>
              <a:t>Text</a:t>
            </a:r>
          </a:p>
          <a:p>
            <a:pPr lvl="1"/>
            <a:r>
              <a:rPr lang="de-DE" dirty="0"/>
              <a:t>second</a:t>
            </a:r>
          </a:p>
          <a:p>
            <a:pPr lvl="2"/>
            <a:r>
              <a:rPr lang="de-DE" dirty="0"/>
              <a:t>third</a:t>
            </a:r>
          </a:p>
          <a:p>
            <a:pPr lvl="3"/>
            <a:r>
              <a:rPr lang="de-DE" dirty="0"/>
              <a:t>fourth</a:t>
            </a:r>
          </a:p>
          <a:p>
            <a:pPr lvl="4"/>
            <a:r>
              <a:rPr lang="de-DE" dirty="0"/>
              <a:t>fifth</a:t>
            </a:r>
          </a:p>
        </p:txBody>
      </p:sp>
      <p:sp>
        <p:nvSpPr>
          <p:cNvPr id="1028" name="Rectangle 4"/>
          <p:cNvSpPr>
            <a:spLocks noGrp="1" noChangeArrowheads="1"/>
          </p:cNvSpPr>
          <p:nvPr>
            <p:ph type="dt" sz="half" idx="2"/>
          </p:nvPr>
        </p:nvSpPr>
        <p:spPr bwMode="gray">
          <a:xfrm>
            <a:off x="1243013" y="7050088"/>
            <a:ext cx="8135937" cy="390525"/>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r">
              <a:lnSpc>
                <a:spcPct val="100000"/>
              </a:lnSpc>
              <a:buFontTx/>
              <a:buNone/>
              <a:defRPr sz="1000" b="1" i="0" u="none"/>
            </a:lvl1pPr>
          </a:lstStyle>
          <a:p>
            <a:pPr algn="l">
              <a:defRPr/>
            </a:pPr>
            <a:r>
              <a:rPr lang="en-US" dirty="0"/>
              <a:t>SMBS, VIT UNIVERSITY       DATE </a:t>
            </a:r>
          </a:p>
        </p:txBody>
      </p:sp>
      <p:sp>
        <p:nvSpPr>
          <p:cNvPr id="1030" name="Rectangle 6"/>
          <p:cNvSpPr>
            <a:spLocks noGrp="1" noChangeArrowheads="1"/>
          </p:cNvSpPr>
          <p:nvPr>
            <p:ph type="sldNum" sz="quarter" idx="4"/>
          </p:nvPr>
        </p:nvSpPr>
        <p:spPr bwMode="gray">
          <a:xfrm>
            <a:off x="9523413" y="7050088"/>
            <a:ext cx="755650" cy="390525"/>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r">
              <a:lnSpc>
                <a:spcPct val="100000"/>
              </a:lnSpc>
              <a:buFontTx/>
              <a:buNone/>
              <a:defRPr sz="1000" i="0" u="none"/>
            </a:lvl1pPr>
          </a:lstStyle>
          <a:p>
            <a:pPr>
              <a:defRPr/>
            </a:pPr>
            <a:fld id="{9812B468-1521-4425-8B6F-7B8C901833BD}" type="slidenum">
              <a:rPr lang="de-DE"/>
              <a:pPr>
                <a:defRPr/>
              </a:pPr>
              <a:t>‹#›</a:t>
            </a:fld>
            <a:endParaRPr lang="de-DE"/>
          </a:p>
        </p:txBody>
      </p:sp>
      <p:sp>
        <p:nvSpPr>
          <p:cNvPr id="2057" name="Line 14"/>
          <p:cNvSpPr>
            <a:spLocks noChangeShapeType="1"/>
          </p:cNvSpPr>
          <p:nvPr/>
        </p:nvSpPr>
        <p:spPr bwMode="gray">
          <a:xfrm flipH="1">
            <a:off x="450850" y="7237413"/>
            <a:ext cx="9863138" cy="0"/>
          </a:xfrm>
          <a:prstGeom prst="line">
            <a:avLst/>
          </a:prstGeom>
          <a:noFill/>
          <a:ln w="3175">
            <a:solidFill>
              <a:srgbClr val="00A2E0"/>
            </a:solidFill>
            <a:round/>
            <a:headEnd/>
            <a:tailEnd/>
          </a:ln>
        </p:spPr>
        <p:txBody>
          <a:bodyPr/>
          <a:lstStyle/>
          <a:p>
            <a:pPr>
              <a:defRPr/>
            </a:pPr>
            <a:endParaRPr lang="en-US" dirty="0"/>
          </a:p>
        </p:txBody>
      </p:sp>
      <p:sp>
        <p:nvSpPr>
          <p:cNvPr id="34" name="Line 7"/>
          <p:cNvSpPr>
            <a:spLocks noChangeShapeType="1"/>
          </p:cNvSpPr>
          <p:nvPr userDrawn="1"/>
        </p:nvSpPr>
        <p:spPr bwMode="gray">
          <a:xfrm flipH="1">
            <a:off x="450850" y="7237413"/>
            <a:ext cx="10058400" cy="0"/>
          </a:xfrm>
          <a:prstGeom prst="line">
            <a:avLst/>
          </a:prstGeom>
          <a:noFill/>
          <a:ln w="3175">
            <a:solidFill>
              <a:schemeClr val="bg2">
                <a:lumMod val="50000"/>
              </a:schemeClr>
            </a:solidFill>
            <a:round/>
            <a:headEnd/>
            <a:tailEnd/>
          </a:ln>
        </p:spPr>
        <p:txBody>
          <a:bodyPr/>
          <a:lstStyle/>
          <a:p>
            <a:pPr>
              <a:defRPr/>
            </a:pPr>
            <a:endParaRPr lang="en-US" dirty="0"/>
          </a:p>
        </p:txBody>
      </p:sp>
      <p:grpSp>
        <p:nvGrpSpPr>
          <p:cNvPr id="2056" name="Group 70"/>
          <p:cNvGrpSpPr>
            <a:grpSpLocks/>
          </p:cNvGrpSpPr>
          <p:nvPr userDrawn="1"/>
        </p:nvGrpSpPr>
        <p:grpSpPr bwMode="auto">
          <a:xfrm>
            <a:off x="450850" y="1141413"/>
            <a:ext cx="10058400" cy="93662"/>
            <a:chOff x="450156" y="1141735"/>
            <a:chExt cx="10058400" cy="92705"/>
          </a:xfrm>
        </p:grpSpPr>
        <p:sp>
          <p:nvSpPr>
            <p:cNvPr id="35" name="Line 7"/>
            <p:cNvSpPr>
              <a:spLocks noChangeShapeType="1"/>
            </p:cNvSpPr>
            <p:nvPr userDrawn="1"/>
          </p:nvSpPr>
          <p:spPr bwMode="gray">
            <a:xfrm flipH="1">
              <a:off x="450156" y="1177874"/>
              <a:ext cx="10058400" cy="0"/>
            </a:xfrm>
            <a:prstGeom prst="line">
              <a:avLst/>
            </a:prstGeom>
            <a:noFill/>
            <a:ln w="3175">
              <a:solidFill>
                <a:schemeClr val="bg2">
                  <a:lumMod val="50000"/>
                </a:schemeClr>
              </a:solidFill>
              <a:round/>
              <a:headEnd/>
              <a:tailEnd/>
            </a:ln>
          </p:spPr>
          <p:txBody>
            <a:bodyPr/>
            <a:lstStyle/>
            <a:p>
              <a:pPr>
                <a:defRPr/>
              </a:pPr>
              <a:endParaRPr lang="en-US" dirty="0"/>
            </a:p>
          </p:txBody>
        </p:sp>
        <p:pic>
          <p:nvPicPr>
            <p:cNvPr id="9" name="Picture 8" descr="http://www.vit.ac.in/images/menu_01_hl.gif"/>
            <p:cNvPicPr>
              <a:picLocks noChangeArrowheads="1"/>
            </p:cNvPicPr>
            <p:nvPr userDrawn="1"/>
          </p:nvPicPr>
          <p:blipFill>
            <a:blip r:embed="rId7" cstate="print"/>
            <a:srcRect l="1841" t="32812" r="94781"/>
            <a:stretch>
              <a:fillRect/>
            </a:stretch>
          </p:blipFill>
          <p:spPr bwMode="auto">
            <a:xfrm>
              <a:off x="1234381" y="1143306"/>
              <a:ext cx="92075" cy="91134"/>
            </a:xfrm>
            <a:prstGeom prst="rect">
              <a:avLst/>
            </a:prstGeom>
            <a:noFill/>
            <a:effectLst>
              <a:outerShdw blurRad="50800" dist="50800" dir="5400000" sx="200000" sy="200000" algn="ctr" rotWithShape="0">
                <a:schemeClr val="bg1"/>
              </a:outerShdw>
            </a:effectLst>
          </p:spPr>
        </p:pic>
        <p:pic>
          <p:nvPicPr>
            <p:cNvPr id="10" name="Picture 9" descr="http://www.vit.ac.in/images/menu_01_hl.gif"/>
            <p:cNvPicPr>
              <a:picLocks noChangeArrowheads="1"/>
            </p:cNvPicPr>
            <p:nvPr userDrawn="1"/>
          </p:nvPicPr>
          <p:blipFill>
            <a:blip r:embed="rId7" cstate="print"/>
            <a:srcRect l="1841" t="32812" r="94781"/>
            <a:stretch>
              <a:fillRect/>
            </a:stretch>
          </p:blipFill>
          <p:spPr bwMode="auto">
            <a:xfrm>
              <a:off x="1370906" y="1143306"/>
              <a:ext cx="92075" cy="91134"/>
            </a:xfrm>
            <a:prstGeom prst="rect">
              <a:avLst/>
            </a:prstGeom>
            <a:noFill/>
            <a:effectLst>
              <a:outerShdw blurRad="50800" dist="50800" dir="5400000" sx="200000" sy="200000" algn="ctr" rotWithShape="0">
                <a:schemeClr val="bg1"/>
              </a:outerShdw>
            </a:effectLst>
          </p:spPr>
        </p:pic>
        <p:pic>
          <p:nvPicPr>
            <p:cNvPr id="13" name="Picture 12" descr="http://www.vit.ac.in/images/menu_01_hl.gif"/>
            <p:cNvPicPr>
              <a:picLocks noChangeArrowheads="1"/>
            </p:cNvPicPr>
            <p:nvPr userDrawn="1"/>
          </p:nvPicPr>
          <p:blipFill>
            <a:blip r:embed="rId7" cstate="print"/>
            <a:srcRect l="1841" t="32812" r="94781"/>
            <a:stretch>
              <a:fillRect/>
            </a:stretch>
          </p:blipFill>
          <p:spPr bwMode="auto">
            <a:xfrm>
              <a:off x="1509019" y="1143306"/>
              <a:ext cx="90487" cy="91134"/>
            </a:xfrm>
            <a:prstGeom prst="rect">
              <a:avLst/>
            </a:prstGeom>
            <a:noFill/>
            <a:effectLst>
              <a:outerShdw blurRad="50800" dist="50800" dir="5400000" sx="200000" sy="200000" algn="ctr" rotWithShape="0">
                <a:schemeClr val="bg1"/>
              </a:outerShdw>
            </a:effectLst>
          </p:spPr>
        </p:pic>
        <p:pic>
          <p:nvPicPr>
            <p:cNvPr id="14" name="Picture 13" descr="http://www.vit.ac.in/images/menu_01_hl.gif"/>
            <p:cNvPicPr>
              <a:picLocks noChangeArrowheads="1"/>
            </p:cNvPicPr>
            <p:nvPr userDrawn="1"/>
          </p:nvPicPr>
          <p:blipFill>
            <a:blip r:embed="rId7" cstate="print"/>
            <a:srcRect l="1841" t="32812" r="94781"/>
            <a:stretch>
              <a:fillRect/>
            </a:stretch>
          </p:blipFill>
          <p:spPr bwMode="auto">
            <a:xfrm>
              <a:off x="1645544" y="1143306"/>
              <a:ext cx="92075" cy="91134"/>
            </a:xfrm>
            <a:prstGeom prst="rect">
              <a:avLst/>
            </a:prstGeom>
            <a:noFill/>
            <a:effectLst>
              <a:outerShdw blurRad="50800" dist="50800" dir="5400000" sx="200000" sy="200000" algn="ctr" rotWithShape="0">
                <a:schemeClr val="bg1"/>
              </a:outerShdw>
            </a:effectLst>
          </p:spPr>
        </p:pic>
        <p:pic>
          <p:nvPicPr>
            <p:cNvPr id="15" name="Picture 14" descr="http://www.vit.ac.in/images/menu_01_hl.gif"/>
            <p:cNvPicPr>
              <a:picLocks noChangeArrowheads="1"/>
            </p:cNvPicPr>
            <p:nvPr userDrawn="1"/>
          </p:nvPicPr>
          <p:blipFill>
            <a:blip r:embed="rId7" cstate="print"/>
            <a:srcRect l="1841" t="32812" r="94781"/>
            <a:stretch>
              <a:fillRect/>
            </a:stretch>
          </p:blipFill>
          <p:spPr bwMode="auto">
            <a:xfrm>
              <a:off x="1783656" y="1143306"/>
              <a:ext cx="90488" cy="91134"/>
            </a:xfrm>
            <a:prstGeom prst="rect">
              <a:avLst/>
            </a:prstGeom>
            <a:noFill/>
            <a:effectLst>
              <a:outerShdw blurRad="50800" dist="50800" dir="5400000" sx="200000" sy="200000" algn="ctr" rotWithShape="0">
                <a:schemeClr val="bg1"/>
              </a:outerShdw>
            </a:effectLst>
          </p:spPr>
        </p:pic>
        <p:pic>
          <p:nvPicPr>
            <p:cNvPr id="36" name="Picture 35" descr="http://www.vit.ac.in/images/menu_01_hl.gif"/>
            <p:cNvPicPr>
              <a:picLocks noChangeArrowheads="1"/>
            </p:cNvPicPr>
            <p:nvPr userDrawn="1"/>
          </p:nvPicPr>
          <p:blipFill>
            <a:blip r:embed="rId7" cstate="print"/>
            <a:srcRect l="1841" t="32812" r="94781"/>
            <a:stretch>
              <a:fillRect/>
            </a:stretch>
          </p:blipFill>
          <p:spPr bwMode="auto">
            <a:xfrm>
              <a:off x="1920181" y="1141735"/>
              <a:ext cx="90488" cy="91134"/>
            </a:xfrm>
            <a:prstGeom prst="rect">
              <a:avLst/>
            </a:prstGeom>
            <a:noFill/>
            <a:effectLst>
              <a:outerShdw blurRad="50800" dist="50800" dir="5400000" sx="200000" sy="200000" algn="ctr" rotWithShape="0">
                <a:schemeClr val="bg1"/>
              </a:outerShdw>
            </a:effectLst>
          </p:spPr>
        </p:pic>
        <p:pic>
          <p:nvPicPr>
            <p:cNvPr id="37" name="Picture 36" descr="http://www.vit.ac.in/images/menu_01_hl.gif"/>
            <p:cNvPicPr>
              <a:picLocks noChangeArrowheads="1"/>
            </p:cNvPicPr>
            <p:nvPr userDrawn="1"/>
          </p:nvPicPr>
          <p:blipFill>
            <a:blip r:embed="rId7" cstate="print"/>
            <a:srcRect l="1841" t="32812" r="94781"/>
            <a:stretch>
              <a:fillRect/>
            </a:stretch>
          </p:blipFill>
          <p:spPr bwMode="auto">
            <a:xfrm>
              <a:off x="2056706" y="1141735"/>
              <a:ext cx="92075" cy="91134"/>
            </a:xfrm>
            <a:prstGeom prst="rect">
              <a:avLst/>
            </a:prstGeom>
            <a:noFill/>
            <a:effectLst>
              <a:outerShdw blurRad="50800" dist="50800" dir="5400000" sx="200000" sy="200000" algn="ctr" rotWithShape="0">
                <a:schemeClr val="bg1"/>
              </a:outerShdw>
            </a:effectLst>
          </p:spPr>
        </p:pic>
        <p:pic>
          <p:nvPicPr>
            <p:cNvPr id="38" name="Picture 37" descr="http://www.vit.ac.in/images/menu_01_hl.gif"/>
            <p:cNvPicPr>
              <a:picLocks noChangeArrowheads="1"/>
            </p:cNvPicPr>
            <p:nvPr userDrawn="1"/>
          </p:nvPicPr>
          <p:blipFill>
            <a:blip r:embed="rId7" cstate="print"/>
            <a:srcRect l="1841" t="32812" r="94781"/>
            <a:stretch>
              <a:fillRect/>
            </a:stretch>
          </p:blipFill>
          <p:spPr bwMode="auto">
            <a:xfrm>
              <a:off x="2193231" y="1141735"/>
              <a:ext cx="92075" cy="91134"/>
            </a:xfrm>
            <a:prstGeom prst="rect">
              <a:avLst/>
            </a:prstGeom>
            <a:noFill/>
            <a:effectLst>
              <a:outerShdw blurRad="50800" dist="50800" dir="5400000" sx="200000" sy="200000" algn="ctr" rotWithShape="0">
                <a:schemeClr val="bg1"/>
              </a:outerShdw>
            </a:effectLst>
          </p:spPr>
        </p:pic>
        <p:pic>
          <p:nvPicPr>
            <p:cNvPr id="39" name="Picture 38" descr="http://www.vit.ac.in/images/menu_01_hl.gif"/>
            <p:cNvPicPr>
              <a:picLocks noChangeArrowheads="1"/>
            </p:cNvPicPr>
            <p:nvPr userDrawn="1"/>
          </p:nvPicPr>
          <p:blipFill>
            <a:blip r:embed="rId7" cstate="print"/>
            <a:srcRect l="1841" t="32812" r="94781"/>
            <a:stretch>
              <a:fillRect/>
            </a:stretch>
          </p:blipFill>
          <p:spPr bwMode="auto">
            <a:xfrm>
              <a:off x="2331344" y="1141735"/>
              <a:ext cx="90487" cy="91134"/>
            </a:xfrm>
            <a:prstGeom prst="rect">
              <a:avLst/>
            </a:prstGeom>
            <a:noFill/>
            <a:effectLst>
              <a:outerShdw blurRad="50800" dist="50800" dir="5400000" sx="200000" sy="200000" algn="ctr" rotWithShape="0">
                <a:schemeClr val="bg1"/>
              </a:outerShdw>
            </a:effectLst>
          </p:spPr>
        </p:pic>
        <p:pic>
          <p:nvPicPr>
            <p:cNvPr id="40" name="Picture 39" descr="http://www.vit.ac.in/images/menu_01_hl.gif"/>
            <p:cNvPicPr>
              <a:picLocks noChangeArrowheads="1"/>
            </p:cNvPicPr>
            <p:nvPr userDrawn="1"/>
          </p:nvPicPr>
          <p:blipFill>
            <a:blip r:embed="rId7" cstate="print"/>
            <a:srcRect l="1841" t="32812" r="94781"/>
            <a:stretch>
              <a:fillRect/>
            </a:stretch>
          </p:blipFill>
          <p:spPr bwMode="auto">
            <a:xfrm>
              <a:off x="2467869" y="1141735"/>
              <a:ext cx="92075" cy="91134"/>
            </a:xfrm>
            <a:prstGeom prst="rect">
              <a:avLst/>
            </a:prstGeom>
            <a:noFill/>
            <a:effectLst>
              <a:outerShdw blurRad="50800" dist="50800" dir="5400000" sx="200000" sy="200000" algn="ctr" rotWithShape="0">
                <a:schemeClr val="bg1"/>
              </a:outerShdw>
            </a:effectLst>
          </p:spPr>
        </p:pic>
        <p:pic>
          <p:nvPicPr>
            <p:cNvPr id="41" name="Picture 40" descr="http://www.vit.ac.in/images/menu_01_hl.gif"/>
            <p:cNvPicPr>
              <a:picLocks noChangeArrowheads="1"/>
            </p:cNvPicPr>
            <p:nvPr userDrawn="1"/>
          </p:nvPicPr>
          <p:blipFill>
            <a:blip r:embed="rId7" cstate="print"/>
            <a:srcRect l="1841" t="32812" r="94781"/>
            <a:stretch>
              <a:fillRect/>
            </a:stretch>
          </p:blipFill>
          <p:spPr bwMode="auto">
            <a:xfrm>
              <a:off x="2604394" y="1143306"/>
              <a:ext cx="90487" cy="91134"/>
            </a:xfrm>
            <a:prstGeom prst="rect">
              <a:avLst/>
            </a:prstGeom>
            <a:noFill/>
            <a:effectLst>
              <a:outerShdw blurRad="50800" dist="50800" dir="5400000" sx="200000" sy="200000" algn="ctr" rotWithShape="0">
                <a:schemeClr val="bg1"/>
              </a:outerShdw>
            </a:effectLst>
          </p:spPr>
        </p:pic>
        <p:pic>
          <p:nvPicPr>
            <p:cNvPr id="42" name="Picture 41" descr="http://www.vit.ac.in/images/menu_01_hl.gif"/>
            <p:cNvPicPr>
              <a:picLocks noChangeArrowheads="1"/>
            </p:cNvPicPr>
            <p:nvPr userDrawn="1"/>
          </p:nvPicPr>
          <p:blipFill>
            <a:blip r:embed="rId7" cstate="print"/>
            <a:srcRect l="1841" t="32812" r="94781"/>
            <a:stretch>
              <a:fillRect/>
            </a:stretch>
          </p:blipFill>
          <p:spPr bwMode="auto">
            <a:xfrm>
              <a:off x="2740919" y="1143306"/>
              <a:ext cx="92075" cy="91134"/>
            </a:xfrm>
            <a:prstGeom prst="rect">
              <a:avLst/>
            </a:prstGeom>
            <a:noFill/>
            <a:effectLst>
              <a:outerShdw blurRad="50800" dist="50800" dir="5400000" sx="200000" sy="200000" algn="ctr" rotWithShape="0">
                <a:schemeClr val="bg1"/>
              </a:outerShdw>
            </a:effectLst>
          </p:spPr>
        </p:pic>
        <p:pic>
          <p:nvPicPr>
            <p:cNvPr id="43" name="Picture 42" descr="http://www.vit.ac.in/images/menu_01_hl.gif"/>
            <p:cNvPicPr>
              <a:picLocks noChangeArrowheads="1"/>
            </p:cNvPicPr>
            <p:nvPr userDrawn="1"/>
          </p:nvPicPr>
          <p:blipFill>
            <a:blip r:embed="rId7" cstate="print"/>
            <a:srcRect l="1841" t="32812" r="94781"/>
            <a:stretch>
              <a:fillRect/>
            </a:stretch>
          </p:blipFill>
          <p:spPr bwMode="auto">
            <a:xfrm>
              <a:off x="2879031" y="1143306"/>
              <a:ext cx="90488" cy="91134"/>
            </a:xfrm>
            <a:prstGeom prst="rect">
              <a:avLst/>
            </a:prstGeom>
            <a:noFill/>
            <a:effectLst>
              <a:outerShdw blurRad="50800" dist="50800" dir="5400000" sx="200000" sy="200000" algn="ctr" rotWithShape="0">
                <a:schemeClr val="bg1"/>
              </a:outerShdw>
            </a:effectLst>
          </p:spPr>
        </p:pic>
        <p:pic>
          <p:nvPicPr>
            <p:cNvPr id="44" name="Picture 43" descr="http://www.vit.ac.in/images/menu_01_hl.gif"/>
            <p:cNvPicPr>
              <a:picLocks noChangeArrowheads="1"/>
            </p:cNvPicPr>
            <p:nvPr userDrawn="1"/>
          </p:nvPicPr>
          <p:blipFill>
            <a:blip r:embed="rId7" cstate="print"/>
            <a:srcRect l="1841" t="32812" r="94781"/>
            <a:stretch>
              <a:fillRect/>
            </a:stretch>
          </p:blipFill>
          <p:spPr bwMode="auto">
            <a:xfrm>
              <a:off x="3015556" y="1143306"/>
              <a:ext cx="92075" cy="91134"/>
            </a:xfrm>
            <a:prstGeom prst="rect">
              <a:avLst/>
            </a:prstGeom>
            <a:noFill/>
            <a:effectLst>
              <a:outerShdw blurRad="50800" dist="50800" dir="5400000" sx="200000" sy="200000" algn="ctr" rotWithShape="0">
                <a:schemeClr val="bg1"/>
              </a:outerShdw>
            </a:effectLst>
          </p:spPr>
        </p:pic>
        <p:pic>
          <p:nvPicPr>
            <p:cNvPr id="45" name="Picture 44" descr="http://www.vit.ac.in/images/menu_01_hl.gif"/>
            <p:cNvPicPr>
              <a:picLocks noChangeArrowheads="1"/>
            </p:cNvPicPr>
            <p:nvPr userDrawn="1"/>
          </p:nvPicPr>
          <p:blipFill>
            <a:blip r:embed="rId7" cstate="print"/>
            <a:srcRect l="1841" t="32812" r="94781"/>
            <a:stretch>
              <a:fillRect/>
            </a:stretch>
          </p:blipFill>
          <p:spPr bwMode="auto">
            <a:xfrm>
              <a:off x="3152081" y="1143306"/>
              <a:ext cx="92075" cy="91134"/>
            </a:xfrm>
            <a:prstGeom prst="rect">
              <a:avLst/>
            </a:prstGeom>
            <a:noFill/>
            <a:effectLst>
              <a:outerShdw blurRad="50800" dist="50800" dir="5400000" sx="200000" sy="200000" algn="ctr" rotWithShape="0">
                <a:schemeClr val="bg1"/>
              </a:outerShdw>
            </a:effectLst>
          </p:spPr>
        </p:pic>
        <p:pic>
          <p:nvPicPr>
            <p:cNvPr id="46" name="Picture 45" descr="http://www.vit.ac.in/images/menu_01_hl.gif"/>
            <p:cNvPicPr>
              <a:picLocks noChangeArrowheads="1"/>
            </p:cNvPicPr>
            <p:nvPr userDrawn="1"/>
          </p:nvPicPr>
          <p:blipFill>
            <a:blip r:embed="rId7" cstate="print"/>
            <a:srcRect l="1841" t="32812" r="94781"/>
            <a:stretch>
              <a:fillRect/>
            </a:stretch>
          </p:blipFill>
          <p:spPr bwMode="auto">
            <a:xfrm>
              <a:off x="3288606" y="1141735"/>
              <a:ext cx="92075" cy="91134"/>
            </a:xfrm>
            <a:prstGeom prst="rect">
              <a:avLst/>
            </a:prstGeom>
            <a:noFill/>
            <a:effectLst>
              <a:outerShdw blurRad="50800" dist="50800" dir="5400000" sx="200000" sy="200000" algn="ctr" rotWithShape="0">
                <a:schemeClr val="bg1"/>
              </a:outerShdw>
            </a:effectLst>
          </p:spPr>
        </p:pic>
        <p:pic>
          <p:nvPicPr>
            <p:cNvPr id="47" name="Picture 46" descr="http://www.vit.ac.in/images/menu_01_hl.gif"/>
            <p:cNvPicPr>
              <a:picLocks noChangeArrowheads="1"/>
            </p:cNvPicPr>
            <p:nvPr userDrawn="1"/>
          </p:nvPicPr>
          <p:blipFill>
            <a:blip r:embed="rId7" cstate="print"/>
            <a:srcRect l="1841" t="32812" r="94781"/>
            <a:stretch>
              <a:fillRect/>
            </a:stretch>
          </p:blipFill>
          <p:spPr bwMode="auto">
            <a:xfrm>
              <a:off x="3426719" y="1141735"/>
              <a:ext cx="90487" cy="91134"/>
            </a:xfrm>
            <a:prstGeom prst="rect">
              <a:avLst/>
            </a:prstGeom>
            <a:noFill/>
            <a:effectLst>
              <a:outerShdw blurRad="50800" dist="50800" dir="5400000" sx="200000" sy="200000" algn="ctr" rotWithShape="0">
                <a:schemeClr val="bg1"/>
              </a:outerShdw>
            </a:effectLst>
          </p:spPr>
        </p:pic>
        <p:pic>
          <p:nvPicPr>
            <p:cNvPr id="48" name="Picture 47" descr="http://www.vit.ac.in/images/menu_01_hl.gif"/>
            <p:cNvPicPr>
              <a:picLocks noChangeArrowheads="1"/>
            </p:cNvPicPr>
            <p:nvPr userDrawn="1"/>
          </p:nvPicPr>
          <p:blipFill>
            <a:blip r:embed="rId7" cstate="print"/>
            <a:srcRect l="1841" t="32812" r="94781"/>
            <a:stretch>
              <a:fillRect/>
            </a:stretch>
          </p:blipFill>
          <p:spPr bwMode="auto">
            <a:xfrm>
              <a:off x="3563244" y="1141735"/>
              <a:ext cx="92075" cy="91134"/>
            </a:xfrm>
            <a:prstGeom prst="rect">
              <a:avLst/>
            </a:prstGeom>
            <a:noFill/>
            <a:effectLst>
              <a:outerShdw blurRad="50800" dist="50800" dir="5400000" sx="200000" sy="200000" algn="ctr" rotWithShape="0">
                <a:schemeClr val="bg1"/>
              </a:outerShdw>
            </a:effectLst>
          </p:spPr>
        </p:pic>
        <p:pic>
          <p:nvPicPr>
            <p:cNvPr id="49" name="Picture 48" descr="http://www.vit.ac.in/images/menu_01_hl.gif"/>
            <p:cNvPicPr>
              <a:picLocks noChangeArrowheads="1"/>
            </p:cNvPicPr>
            <p:nvPr userDrawn="1"/>
          </p:nvPicPr>
          <p:blipFill>
            <a:blip r:embed="rId7" cstate="print"/>
            <a:srcRect l="1841" t="32812" r="94781"/>
            <a:stretch>
              <a:fillRect/>
            </a:stretch>
          </p:blipFill>
          <p:spPr bwMode="auto">
            <a:xfrm>
              <a:off x="3701356" y="1141735"/>
              <a:ext cx="90488" cy="91134"/>
            </a:xfrm>
            <a:prstGeom prst="rect">
              <a:avLst/>
            </a:prstGeom>
            <a:noFill/>
            <a:effectLst>
              <a:outerShdw blurRad="50800" dist="50800" dir="5400000" sx="200000" sy="200000" algn="ctr" rotWithShape="0">
                <a:schemeClr val="bg1"/>
              </a:outerShdw>
            </a:effectLst>
          </p:spPr>
        </p:pic>
        <p:pic>
          <p:nvPicPr>
            <p:cNvPr id="50" name="Picture 49" descr="http://www.vit.ac.in/images/menu_01_hl.gif"/>
            <p:cNvPicPr>
              <a:picLocks noChangeArrowheads="1"/>
            </p:cNvPicPr>
            <p:nvPr userDrawn="1"/>
          </p:nvPicPr>
          <p:blipFill>
            <a:blip r:embed="rId7" cstate="print"/>
            <a:srcRect l="1841" t="32812" r="94781"/>
            <a:stretch>
              <a:fillRect/>
            </a:stretch>
          </p:blipFill>
          <p:spPr bwMode="auto">
            <a:xfrm>
              <a:off x="3837881" y="1141735"/>
              <a:ext cx="92075" cy="91134"/>
            </a:xfrm>
            <a:prstGeom prst="rect">
              <a:avLst/>
            </a:prstGeom>
            <a:noFill/>
            <a:effectLst>
              <a:outerShdw blurRad="50800" dist="50800" dir="5400000" sx="200000" sy="200000" algn="ctr" rotWithShape="0">
                <a:schemeClr val="bg1"/>
              </a:outerShdw>
            </a:effectLst>
          </p:spPr>
        </p:pic>
        <p:pic>
          <p:nvPicPr>
            <p:cNvPr id="51" name="Picture 50" descr="http://www.vit.ac.in/images/menu_01_hl.gif"/>
            <p:cNvPicPr>
              <a:picLocks noChangeArrowheads="1"/>
            </p:cNvPicPr>
            <p:nvPr userDrawn="1"/>
          </p:nvPicPr>
          <p:blipFill>
            <a:blip r:embed="rId7" cstate="print"/>
            <a:srcRect l="1841" t="32812" r="94781"/>
            <a:stretch>
              <a:fillRect/>
            </a:stretch>
          </p:blipFill>
          <p:spPr bwMode="auto">
            <a:xfrm>
              <a:off x="3972819" y="1143306"/>
              <a:ext cx="90487" cy="91134"/>
            </a:xfrm>
            <a:prstGeom prst="rect">
              <a:avLst/>
            </a:prstGeom>
            <a:noFill/>
            <a:effectLst>
              <a:outerShdw blurRad="50800" dist="50800" dir="5400000" sx="200000" sy="200000" algn="ctr" rotWithShape="0">
                <a:schemeClr val="bg1"/>
              </a:outerShdw>
            </a:effectLst>
          </p:spPr>
        </p:pic>
        <p:pic>
          <p:nvPicPr>
            <p:cNvPr id="52" name="Picture 51" descr="http://www.vit.ac.in/images/menu_01_hl.gif"/>
            <p:cNvPicPr>
              <a:picLocks noChangeArrowheads="1"/>
            </p:cNvPicPr>
            <p:nvPr userDrawn="1"/>
          </p:nvPicPr>
          <p:blipFill>
            <a:blip r:embed="rId7" cstate="print"/>
            <a:srcRect l="1841" t="32812" r="94781"/>
            <a:stretch>
              <a:fillRect/>
            </a:stretch>
          </p:blipFill>
          <p:spPr bwMode="auto">
            <a:xfrm>
              <a:off x="4109344" y="1143306"/>
              <a:ext cx="92075" cy="91134"/>
            </a:xfrm>
            <a:prstGeom prst="rect">
              <a:avLst/>
            </a:prstGeom>
            <a:noFill/>
            <a:effectLst>
              <a:outerShdw blurRad="50800" dist="50800" dir="5400000" sx="200000" sy="200000" algn="ctr" rotWithShape="0">
                <a:schemeClr val="bg1"/>
              </a:outerShdw>
            </a:effectLst>
          </p:spPr>
        </p:pic>
        <p:pic>
          <p:nvPicPr>
            <p:cNvPr id="53" name="Picture 52" descr="http://www.vit.ac.in/images/menu_01_hl.gif"/>
            <p:cNvPicPr>
              <a:picLocks noChangeArrowheads="1"/>
            </p:cNvPicPr>
            <p:nvPr userDrawn="1"/>
          </p:nvPicPr>
          <p:blipFill>
            <a:blip r:embed="rId7" cstate="print"/>
            <a:srcRect l="1841" t="32812" r="94781"/>
            <a:stretch>
              <a:fillRect/>
            </a:stretch>
          </p:blipFill>
          <p:spPr bwMode="auto">
            <a:xfrm>
              <a:off x="4245869" y="1143306"/>
              <a:ext cx="92075" cy="91134"/>
            </a:xfrm>
            <a:prstGeom prst="rect">
              <a:avLst/>
            </a:prstGeom>
            <a:noFill/>
            <a:effectLst>
              <a:outerShdw blurRad="50800" dist="50800" dir="5400000" sx="200000" sy="200000" algn="ctr" rotWithShape="0">
                <a:schemeClr val="bg1"/>
              </a:outerShdw>
            </a:effectLst>
          </p:spPr>
        </p:pic>
      </p:grpSp>
      <p:pic>
        <p:nvPicPr>
          <p:cNvPr id="2" name="Picture 4" descr="G:\e2pc\logo.jpg"/>
          <p:cNvPicPr>
            <a:picLocks noChangeAspect="1" noChangeArrowheads="1"/>
          </p:cNvPicPr>
          <p:nvPr userDrawn="1"/>
        </p:nvPicPr>
        <p:blipFill>
          <a:blip r:embed="rId8" cstate="print">
            <a:extLst>
              <a:ext uri="{28A0092B-C50C-407E-A947-70E740481C1C}">
                <a14:useLocalDpi xmlns:a14="http://schemas.microsoft.com/office/drawing/2010/main" val="0"/>
              </a:ext>
            </a:extLst>
          </a:blip>
          <a:srcRect l="13158" t="10713" r="11446" b="14894"/>
          <a:stretch>
            <a:fillRect/>
          </a:stretch>
        </p:blipFill>
        <p:spPr bwMode="auto">
          <a:xfrm>
            <a:off x="8802688" y="176213"/>
            <a:ext cx="1728787" cy="852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8" name="Picture 8" descr="http://coursesindia.com/wp-content/uploads/2012/11/vit2.jpg"/>
          <p:cNvPicPr>
            <a:picLocks noChangeAspect="1" noChangeArrowheads="1"/>
          </p:cNvPicPr>
          <p:nvPr userDrawn="1"/>
        </p:nvPicPr>
        <p:blipFill>
          <a:blip r:embed="rId9" cstate="print">
            <a:extLst>
              <a:ext uri="{28A0092B-C50C-407E-A947-70E740481C1C}">
                <a14:useLocalDpi xmlns:a14="http://schemas.microsoft.com/office/drawing/2010/main" val="0"/>
              </a:ext>
            </a:extLst>
          </a:blip>
          <a:srcRect/>
          <a:stretch>
            <a:fillRect/>
          </a:stretch>
        </p:blipFill>
        <p:spPr bwMode="auto">
          <a:xfrm>
            <a:off x="8823325" y="228600"/>
            <a:ext cx="592138" cy="62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8" r:id="rId1"/>
    <p:sldLayoutId id="2147483669" r:id="rId2"/>
    <p:sldLayoutId id="2147483671" r:id="rId3"/>
    <p:sldLayoutId id="2147483672" r:id="rId4"/>
    <p:sldLayoutId id="2147483676" r:id="rId5"/>
  </p:sldLayoutIdLst>
  <p:hf hdr="0" dt="0"/>
  <p:txStyles>
    <p:titleStyle>
      <a:lvl1pPr algn="l" defTabSz="1042988" rtl="0" eaLnBrk="0" fontAlgn="base" hangingPunct="0">
        <a:spcBef>
          <a:spcPct val="0"/>
        </a:spcBef>
        <a:spcAft>
          <a:spcPct val="0"/>
        </a:spcAft>
        <a:defRPr sz="2400" b="1">
          <a:solidFill>
            <a:schemeClr val="tx1"/>
          </a:solidFill>
          <a:latin typeface="+mj-lt"/>
          <a:ea typeface="+mj-ea"/>
          <a:cs typeface="+mj-cs"/>
        </a:defRPr>
      </a:lvl1pPr>
      <a:lvl2pPr algn="l" defTabSz="1042988" rtl="0" eaLnBrk="0" fontAlgn="base" hangingPunct="0">
        <a:spcBef>
          <a:spcPct val="0"/>
        </a:spcBef>
        <a:spcAft>
          <a:spcPct val="0"/>
        </a:spcAft>
        <a:defRPr sz="2400" b="1">
          <a:solidFill>
            <a:schemeClr val="tx1"/>
          </a:solidFill>
          <a:latin typeface="Arial" charset="0"/>
          <a:cs typeface="Arial" charset="0"/>
        </a:defRPr>
      </a:lvl2pPr>
      <a:lvl3pPr algn="l" defTabSz="1042988" rtl="0" eaLnBrk="0" fontAlgn="base" hangingPunct="0">
        <a:spcBef>
          <a:spcPct val="0"/>
        </a:spcBef>
        <a:spcAft>
          <a:spcPct val="0"/>
        </a:spcAft>
        <a:defRPr sz="2400" b="1">
          <a:solidFill>
            <a:schemeClr val="tx1"/>
          </a:solidFill>
          <a:latin typeface="Arial" charset="0"/>
          <a:cs typeface="Arial" charset="0"/>
        </a:defRPr>
      </a:lvl3pPr>
      <a:lvl4pPr algn="l" defTabSz="1042988" rtl="0" eaLnBrk="0" fontAlgn="base" hangingPunct="0">
        <a:spcBef>
          <a:spcPct val="0"/>
        </a:spcBef>
        <a:spcAft>
          <a:spcPct val="0"/>
        </a:spcAft>
        <a:defRPr sz="2400" b="1">
          <a:solidFill>
            <a:schemeClr val="tx1"/>
          </a:solidFill>
          <a:latin typeface="Arial" charset="0"/>
          <a:cs typeface="Arial" charset="0"/>
        </a:defRPr>
      </a:lvl4pPr>
      <a:lvl5pPr algn="l" defTabSz="1042988" rtl="0" eaLnBrk="0" fontAlgn="base" hangingPunct="0">
        <a:spcBef>
          <a:spcPct val="0"/>
        </a:spcBef>
        <a:spcAft>
          <a:spcPct val="0"/>
        </a:spcAft>
        <a:defRPr sz="2400" b="1">
          <a:solidFill>
            <a:schemeClr val="tx1"/>
          </a:solidFill>
          <a:latin typeface="Arial" charset="0"/>
          <a:cs typeface="Arial" charset="0"/>
        </a:defRPr>
      </a:lvl5pPr>
      <a:lvl6pPr marL="457200" algn="l" defTabSz="1042988" rtl="0" fontAlgn="base">
        <a:spcBef>
          <a:spcPct val="0"/>
        </a:spcBef>
        <a:spcAft>
          <a:spcPct val="0"/>
        </a:spcAft>
        <a:defRPr sz="1600">
          <a:solidFill>
            <a:schemeClr val="tx1"/>
          </a:solidFill>
          <a:latin typeface="Arial" charset="0"/>
          <a:cs typeface="Arial" charset="0"/>
        </a:defRPr>
      </a:lvl6pPr>
      <a:lvl7pPr marL="914400" algn="l" defTabSz="1042988" rtl="0" fontAlgn="base">
        <a:spcBef>
          <a:spcPct val="0"/>
        </a:spcBef>
        <a:spcAft>
          <a:spcPct val="0"/>
        </a:spcAft>
        <a:defRPr sz="1600">
          <a:solidFill>
            <a:schemeClr val="tx1"/>
          </a:solidFill>
          <a:latin typeface="Arial" charset="0"/>
          <a:cs typeface="Arial" charset="0"/>
        </a:defRPr>
      </a:lvl7pPr>
      <a:lvl8pPr marL="1371600" algn="l" defTabSz="1042988" rtl="0" fontAlgn="base">
        <a:spcBef>
          <a:spcPct val="0"/>
        </a:spcBef>
        <a:spcAft>
          <a:spcPct val="0"/>
        </a:spcAft>
        <a:defRPr sz="1600">
          <a:solidFill>
            <a:schemeClr val="tx1"/>
          </a:solidFill>
          <a:latin typeface="Arial" charset="0"/>
          <a:cs typeface="Arial" charset="0"/>
        </a:defRPr>
      </a:lvl8pPr>
      <a:lvl9pPr marL="1828800" algn="l" defTabSz="1042988" rtl="0" fontAlgn="base">
        <a:spcBef>
          <a:spcPct val="0"/>
        </a:spcBef>
        <a:spcAft>
          <a:spcPct val="0"/>
        </a:spcAft>
        <a:defRPr sz="1600">
          <a:solidFill>
            <a:schemeClr val="tx1"/>
          </a:solidFill>
          <a:latin typeface="Arial" charset="0"/>
          <a:cs typeface="Arial" charset="0"/>
        </a:defRPr>
      </a:lvl9pPr>
    </p:titleStyle>
    <p:bodyStyle>
      <a:lvl1pPr marL="342900" indent="-342900" algn="l" defTabSz="1042988" rtl="0" eaLnBrk="0" fontAlgn="base" hangingPunct="0">
        <a:lnSpc>
          <a:spcPct val="120000"/>
        </a:lnSpc>
        <a:spcBef>
          <a:spcPct val="0"/>
        </a:spcBef>
        <a:spcAft>
          <a:spcPct val="0"/>
        </a:spcAft>
        <a:buChar char="•"/>
        <a:tabLst>
          <a:tab pos="449263" algn="l"/>
          <a:tab pos="898525" algn="l"/>
          <a:tab pos="1347788" algn="l"/>
          <a:tab pos="1797050" algn="l"/>
        </a:tabLst>
        <a:defRPr sz="3200">
          <a:solidFill>
            <a:schemeClr val="tx1"/>
          </a:solidFill>
          <a:latin typeface="+mn-lt"/>
          <a:ea typeface="+mn-ea"/>
          <a:cs typeface="+mn-cs"/>
        </a:defRPr>
      </a:lvl1pPr>
      <a:lvl2pPr marL="446088" indent="-444500"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800">
          <a:solidFill>
            <a:schemeClr val="tx1"/>
          </a:solidFill>
          <a:latin typeface="+mn-lt"/>
          <a:cs typeface="+mn-cs"/>
        </a:defRPr>
      </a:lvl2pPr>
      <a:lvl3pPr marL="895350"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400">
          <a:solidFill>
            <a:schemeClr val="tx1"/>
          </a:solidFill>
          <a:latin typeface="+mn-lt"/>
          <a:cs typeface="+mn-cs"/>
        </a:defRPr>
      </a:lvl3pPr>
      <a:lvl4pPr marL="1344613"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000">
          <a:solidFill>
            <a:schemeClr val="tx1"/>
          </a:solidFill>
          <a:latin typeface="+mn-lt"/>
          <a:cs typeface="+mn-cs"/>
        </a:defRPr>
      </a:lvl4pPr>
      <a:lvl5pPr marL="1793875"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000">
          <a:solidFill>
            <a:schemeClr val="tx1"/>
          </a:solidFill>
          <a:latin typeface="+mn-lt"/>
          <a:cs typeface="+mn-cs"/>
        </a:defRPr>
      </a:lvl5pPr>
      <a:lvl6pPr marL="22510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6pPr>
      <a:lvl7pPr marL="27082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7pPr>
      <a:lvl8pPr marL="31654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8pPr>
      <a:lvl9pPr marL="36226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6146" name="Title 7"/>
          <p:cNvSpPr>
            <a:spLocks noGrp="1"/>
          </p:cNvSpPr>
          <p:nvPr>
            <p:ph type="title"/>
          </p:nvPr>
        </p:nvSpPr>
        <p:spPr>
          <a:xfrm>
            <a:off x="0" y="-14067"/>
            <a:ext cx="10693400" cy="842742"/>
          </a:xfrm>
        </p:spPr>
        <p:txBody>
          <a:bodyPr/>
          <a:lstStyle/>
          <a:p>
            <a:pPr algn="ctr"/>
            <a:r>
              <a:rPr lang="en-IN" sz="2400" dirty="0">
                <a:solidFill>
                  <a:srgbClr val="0033CC"/>
                </a:solidFill>
                <a:latin typeface="Times New Roman" panose="02020603050405020304" pitchFamily="18" charset="0"/>
                <a:cs typeface="Times New Roman" panose="02020603050405020304" pitchFamily="18" charset="0"/>
              </a:rPr>
              <a:t>FALL DETECTION OF ELDERLY PEOPLE</a:t>
            </a:r>
          </a:p>
        </p:txBody>
      </p:sp>
      <p:sp>
        <p:nvSpPr>
          <p:cNvPr id="6147" name="Text Box 5"/>
          <p:cNvSpPr txBox="1">
            <a:spLocks noChangeArrowheads="1"/>
          </p:cNvSpPr>
          <p:nvPr/>
        </p:nvSpPr>
        <p:spPr bwMode="auto">
          <a:xfrm>
            <a:off x="718715" y="1336675"/>
            <a:ext cx="181822" cy="389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lIns="90000" tIns="46800" rIns="90000" bIns="46800">
            <a:spAutoFit/>
          </a:bodyPr>
          <a:lstStyle>
            <a:lvl1pPr defTabSz="1042988" eaLnBrk="0" hangingPunct="0">
              <a:defRPr sz="1600" i="1" u="sng">
                <a:solidFill>
                  <a:schemeClr val="tx1"/>
                </a:solidFill>
                <a:latin typeface="Arial" charset="0"/>
                <a:cs typeface="Arial" charset="0"/>
              </a:defRPr>
            </a:lvl1pPr>
            <a:lvl2pPr marL="742950" indent="-285750" defTabSz="1042988" eaLnBrk="0" hangingPunct="0">
              <a:defRPr sz="1600" i="1" u="sng">
                <a:solidFill>
                  <a:schemeClr val="tx1"/>
                </a:solidFill>
                <a:latin typeface="Arial" charset="0"/>
                <a:cs typeface="Arial" charset="0"/>
              </a:defRPr>
            </a:lvl2pPr>
            <a:lvl3pPr marL="1143000" indent="-228600" defTabSz="1042988" eaLnBrk="0" hangingPunct="0">
              <a:defRPr sz="1600" i="1" u="sng">
                <a:solidFill>
                  <a:schemeClr val="tx1"/>
                </a:solidFill>
                <a:latin typeface="Arial" charset="0"/>
                <a:cs typeface="Arial" charset="0"/>
              </a:defRPr>
            </a:lvl3pPr>
            <a:lvl4pPr marL="1600200" indent="-228600" defTabSz="1042988" eaLnBrk="0" hangingPunct="0">
              <a:defRPr sz="1600" i="1" u="sng">
                <a:solidFill>
                  <a:schemeClr val="tx1"/>
                </a:solidFill>
                <a:latin typeface="Arial" charset="0"/>
                <a:cs typeface="Arial" charset="0"/>
              </a:defRPr>
            </a:lvl4pPr>
            <a:lvl5pPr marL="2057400" indent="-228600" defTabSz="1042988" eaLnBrk="0" hangingPunct="0">
              <a:defRPr sz="1600" i="1" u="sng">
                <a:solidFill>
                  <a:schemeClr val="tx1"/>
                </a:solidFill>
                <a:latin typeface="Arial" charset="0"/>
                <a:cs typeface="Arial" charset="0"/>
              </a:defRPr>
            </a:lvl5pPr>
            <a:lvl6pPr marL="2514600" indent="-228600" algn="ctr" defTabSz="1042988"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6pPr>
            <a:lvl7pPr marL="2971800" indent="-228600" algn="ctr" defTabSz="1042988"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7pPr>
            <a:lvl8pPr marL="3429000" indent="-228600" algn="ctr" defTabSz="1042988"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8pPr>
            <a:lvl9pPr marL="3886200" indent="-228600" algn="ctr" defTabSz="1042988"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9pPr>
          </a:lstStyle>
          <a:p>
            <a:pPr eaLnBrk="1" hangingPunct="1"/>
            <a:endParaRPr lang="en-US" i="0" u="none" dirty="0">
              <a:latin typeface="Cambria" panose="02040503050406030204" pitchFamily="18" charset="0"/>
            </a:endParaRPr>
          </a:p>
        </p:txBody>
      </p:sp>
      <p:sp>
        <p:nvSpPr>
          <p:cNvPr id="6148" name="Rectangle 7"/>
          <p:cNvSpPr>
            <a:spLocks noChangeArrowheads="1"/>
          </p:cNvSpPr>
          <p:nvPr/>
        </p:nvSpPr>
        <p:spPr bwMode="gray">
          <a:xfrm>
            <a:off x="593725" y="828675"/>
            <a:ext cx="9937750" cy="818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lstStyle/>
          <a:p>
            <a:pPr algn="l"/>
            <a:endParaRPr lang="en-US" sz="3000" i="0" u="none" dirty="0">
              <a:latin typeface="Cambria" panose="02040503050406030204" pitchFamily="18" charset="0"/>
            </a:endParaRPr>
          </a:p>
        </p:txBody>
      </p:sp>
      <p:sp>
        <p:nvSpPr>
          <p:cNvPr id="5125" name="Rectangle 7"/>
          <p:cNvSpPr>
            <a:spLocks noChangeArrowheads="1"/>
          </p:cNvSpPr>
          <p:nvPr/>
        </p:nvSpPr>
        <p:spPr bwMode="auto">
          <a:xfrm>
            <a:off x="1841500" y="4314031"/>
            <a:ext cx="6781800" cy="427681"/>
          </a:xfrm>
          <a:prstGeom prst="rect">
            <a:avLst/>
          </a:prstGeom>
          <a:noFill/>
          <a:ln w="9525">
            <a:noFill/>
            <a:miter lim="800000"/>
            <a:headEnd/>
            <a:tailEnd/>
          </a:ln>
          <a:effectLst>
            <a:outerShdw blurRad="101600" dist="50800" dir="2700000" algn="tl" rotWithShape="0">
              <a:schemeClr val="bg1">
                <a:alpha val="50000"/>
              </a:schemeClr>
            </a:outerShdw>
          </a:effectLst>
          <a:scene3d>
            <a:camera prst="orthographicFront">
              <a:rot lat="0" lon="0" rev="0"/>
            </a:camera>
            <a:lightRig rig="balanced" dir="t">
              <a:rot lat="0" lon="0" rev="8700000"/>
            </a:lightRig>
          </a:scene3d>
          <a:sp3d>
            <a:bevelT w="190500" h="38100"/>
          </a:sp3d>
        </p:spPr>
        <p:txBody>
          <a:bodyPr wrap="square">
            <a:spAutoFit/>
          </a:bodyPr>
          <a:lstStyle/>
          <a:p>
            <a:pPr>
              <a:defRPr/>
            </a:pPr>
            <a:r>
              <a:rPr lang="en-US" sz="2000" i="0" u="none" dirty="0">
                <a:solidFill>
                  <a:srgbClr val="0070C0"/>
                </a:solidFill>
                <a:latin typeface="Cambria" panose="02040503050406030204" pitchFamily="18" charset="0"/>
              </a:rPr>
              <a:t>School of Electronics Engineering</a:t>
            </a:r>
          </a:p>
        </p:txBody>
      </p:sp>
      <p:sp>
        <p:nvSpPr>
          <p:cNvPr id="5126" name="Rectangle 9"/>
          <p:cNvSpPr>
            <a:spLocks noChangeArrowheads="1"/>
          </p:cNvSpPr>
          <p:nvPr/>
        </p:nvSpPr>
        <p:spPr bwMode="auto">
          <a:xfrm>
            <a:off x="0" y="4695031"/>
            <a:ext cx="2146300" cy="1166345"/>
          </a:xfrm>
          <a:prstGeom prst="rect">
            <a:avLst/>
          </a:prstGeom>
          <a:noFill/>
          <a:ln w="9525">
            <a:noFill/>
            <a:miter lim="800000"/>
            <a:headEnd/>
            <a:tailEnd/>
          </a:ln>
          <a:effectLst>
            <a:outerShdw blurRad="50800" dist="50800" dir="2700000" algn="tl" rotWithShape="0">
              <a:schemeClr val="bg1">
                <a:alpha val="50000"/>
              </a:schemeClr>
            </a:outerShdw>
          </a:effectLst>
          <a:scene3d>
            <a:camera prst="orthographicFront">
              <a:rot lat="0" lon="0" rev="0"/>
            </a:camera>
            <a:lightRig rig="balanced" dir="t">
              <a:rot lat="0" lon="0" rev="8700000"/>
            </a:lightRig>
          </a:scene3d>
          <a:sp3d extrusionH="114300">
            <a:bevelT w="190500" h="38100"/>
            <a:extrusionClr>
              <a:schemeClr val="bg1"/>
            </a:extrusionClr>
          </a:sp3d>
        </p:spPr>
        <p:txBody>
          <a:bodyPr wrap="square">
            <a:spAutoFit/>
          </a:bodyPr>
          <a:lstStyle/>
          <a:p>
            <a:pPr>
              <a:defRPr/>
            </a:pPr>
            <a:r>
              <a:rPr lang="en-US" sz="2000" b="1" i="0" u="none" dirty="0">
                <a:latin typeface="Cambria" panose="02040503050406030204" pitchFamily="18" charset="0"/>
              </a:rPr>
              <a:t>Prof.  Abhijit Bhowmick</a:t>
            </a:r>
          </a:p>
          <a:p>
            <a:pPr>
              <a:defRPr/>
            </a:pPr>
            <a:r>
              <a:rPr lang="en-US" sz="2000" b="1" i="0" u="none" dirty="0">
                <a:latin typeface="Cambria" panose="02040503050406030204" pitchFamily="18" charset="0"/>
              </a:rPr>
              <a:t>Project Guide</a:t>
            </a:r>
          </a:p>
        </p:txBody>
      </p: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t="5432" b="2537"/>
          <a:stretch/>
        </p:blipFill>
        <p:spPr>
          <a:xfrm>
            <a:off x="0" y="5761831"/>
            <a:ext cx="10693401" cy="1808749"/>
          </a:xfrm>
          <a:prstGeom prst="rect">
            <a:avLst/>
          </a:prstGeom>
        </p:spPr>
      </p:pic>
      <p:sp>
        <p:nvSpPr>
          <p:cNvPr id="6161" name="Rectangle 13"/>
          <p:cNvSpPr>
            <a:spLocks noChangeArrowheads="1"/>
          </p:cNvSpPr>
          <p:nvPr/>
        </p:nvSpPr>
        <p:spPr bwMode="auto">
          <a:xfrm>
            <a:off x="622300" y="1037431"/>
            <a:ext cx="9648825" cy="427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2000" i="0" u="none" dirty="0">
                <a:solidFill>
                  <a:srgbClr val="002060"/>
                </a:solidFill>
                <a:latin typeface="Cambria" panose="02040503050406030204" pitchFamily="18" charset="0"/>
              </a:rPr>
              <a:t>SIJO BABY MATHEWS	-	14BEC0080</a:t>
            </a:r>
          </a:p>
        </p:txBody>
      </p:sp>
      <p:sp>
        <p:nvSpPr>
          <p:cNvPr id="10" name="Rectangle 13"/>
          <p:cNvSpPr>
            <a:spLocks noChangeArrowheads="1"/>
          </p:cNvSpPr>
          <p:nvPr/>
        </p:nvSpPr>
        <p:spPr bwMode="auto">
          <a:xfrm>
            <a:off x="622300" y="2790031"/>
            <a:ext cx="96488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2000" i="0" u="none" dirty="0">
                <a:solidFill>
                  <a:srgbClr val="C00000"/>
                </a:solidFill>
                <a:latin typeface="Cambria" panose="02040503050406030204" pitchFamily="18" charset="0"/>
              </a:rPr>
              <a:t>Final Review Presentation</a:t>
            </a:r>
          </a:p>
        </p:txBody>
      </p:sp>
      <p:sp>
        <p:nvSpPr>
          <p:cNvPr id="12" name="Rectangle 7"/>
          <p:cNvSpPr>
            <a:spLocks noChangeArrowheads="1"/>
          </p:cNvSpPr>
          <p:nvPr/>
        </p:nvSpPr>
        <p:spPr bwMode="auto">
          <a:xfrm>
            <a:off x="3136900" y="5076031"/>
            <a:ext cx="4038600" cy="394147"/>
          </a:xfrm>
          <a:prstGeom prst="rect">
            <a:avLst/>
          </a:prstGeom>
          <a:noFill/>
          <a:ln w="9525">
            <a:noFill/>
            <a:miter lim="800000"/>
            <a:headEnd/>
            <a:tailEnd/>
          </a:ln>
          <a:effectLst>
            <a:outerShdw blurRad="101600" dist="50800" dir="2700000" algn="tl" rotWithShape="0">
              <a:schemeClr val="bg1">
                <a:alpha val="50000"/>
              </a:schemeClr>
            </a:outerShdw>
          </a:effectLst>
          <a:scene3d>
            <a:camera prst="orthographicFront">
              <a:rot lat="0" lon="0" rev="0"/>
            </a:camera>
            <a:lightRig rig="balanced" dir="t">
              <a:rot lat="0" lon="0" rev="8700000"/>
            </a:lightRig>
          </a:scene3d>
          <a:sp3d>
            <a:bevelT w="190500" h="38100"/>
          </a:sp3d>
        </p:spPr>
        <p:txBody>
          <a:bodyPr wrap="square">
            <a:spAutoFit/>
          </a:bodyPr>
          <a:lstStyle/>
          <a:p>
            <a:pPr>
              <a:defRPr/>
            </a:pPr>
            <a:r>
              <a:rPr lang="en-US" sz="1800" b="1" i="0" u="none" dirty="0">
                <a:latin typeface="Cambria" panose="02040503050406030204" pitchFamily="18" charset="0"/>
              </a:rPr>
              <a:t>Date of Presentation: 21/04/2018 </a:t>
            </a:r>
          </a:p>
        </p:txBody>
      </p:sp>
      <p:sp>
        <p:nvSpPr>
          <p:cNvPr id="13" name="Rectangle 13"/>
          <p:cNvSpPr>
            <a:spLocks noChangeArrowheads="1"/>
          </p:cNvSpPr>
          <p:nvPr/>
        </p:nvSpPr>
        <p:spPr bwMode="auto">
          <a:xfrm>
            <a:off x="774700" y="2256631"/>
            <a:ext cx="9648825" cy="427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2000" b="1" i="0" u="none" dirty="0">
                <a:solidFill>
                  <a:srgbClr val="FF0000"/>
                </a:solidFill>
                <a:latin typeface="Cambria" panose="02040503050406030204" pitchFamily="18" charset="0"/>
              </a:rPr>
              <a:t>B.Tech Electronics and Communication Engineering </a:t>
            </a:r>
          </a:p>
        </p:txBody>
      </p:sp>
      <p:pic>
        <p:nvPicPr>
          <p:cNvPr id="3" name="Picture 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75100" y="3323431"/>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900" y="275431"/>
            <a:ext cx="7693025" cy="560387"/>
          </a:xfrm>
        </p:spPr>
        <p:txBody>
          <a:bodyPr/>
          <a:lstStyle/>
          <a:p>
            <a:r>
              <a:rPr lang="en-IN" sz="3200" dirty="0">
                <a:solidFill>
                  <a:srgbClr val="C00000"/>
                </a:solidFill>
                <a:latin typeface="Cambria" panose="02040503050406030204" pitchFamily="18" charset="0"/>
              </a:rPr>
              <a:t>Equipment &amp; Technical Specifications</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10</a:t>
            </a:fld>
            <a:endParaRPr lang="de-DE">
              <a:latin typeface="Cambria" panose="02040503050406030204" pitchFamily="18" charset="0"/>
            </a:endParaRPr>
          </a:p>
        </p:txBody>
      </p:sp>
      <p:pic>
        <p:nvPicPr>
          <p:cNvPr id="3"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56500" y="11662"/>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Date Placeholder 3"/>
          <p:cNvSpPr txBox="1">
            <a:spLocks/>
          </p:cNvSpPr>
          <p:nvPr/>
        </p:nvSpPr>
        <p:spPr bwMode="gray">
          <a:xfrm>
            <a:off x="1003300" y="7245350"/>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sp>
        <p:nvSpPr>
          <p:cNvPr id="4" name="Content Placeholder 3"/>
          <p:cNvSpPr>
            <a:spLocks noGrp="1"/>
          </p:cNvSpPr>
          <p:nvPr>
            <p:ph idx="1"/>
          </p:nvPr>
        </p:nvSpPr>
        <p:spPr>
          <a:xfrm>
            <a:off x="487363" y="1445055"/>
            <a:ext cx="3944937" cy="5383575"/>
          </a:xfrm>
        </p:spPr>
        <p:txBody>
          <a:bodyPr/>
          <a:lstStyle/>
          <a:p>
            <a:pPr marL="0" indent="0">
              <a:buNone/>
            </a:pPr>
            <a:endParaRPr lang="en-US" dirty="0"/>
          </a:p>
          <a:p>
            <a:pPr marL="0" indent="0">
              <a:buNone/>
            </a:pPr>
            <a:endParaRPr lang="en-US" dirty="0"/>
          </a:p>
          <a:p>
            <a:pPr marL="0" indent="0">
              <a:buNone/>
            </a:pPr>
            <a:endParaRPr lang="en-US" dirty="0"/>
          </a:p>
        </p:txBody>
      </p:sp>
      <p:sp>
        <p:nvSpPr>
          <p:cNvPr id="9" name="TextBox 8">
            <a:extLst>
              <a:ext uri="{FF2B5EF4-FFF2-40B4-BE49-F238E27FC236}">
                <a16:creationId xmlns:a16="http://schemas.microsoft.com/office/drawing/2014/main" id="{2C01E071-2BAB-4B2F-AD01-C56946C46B8C}"/>
              </a:ext>
            </a:extLst>
          </p:cNvPr>
          <p:cNvSpPr txBox="1"/>
          <p:nvPr/>
        </p:nvSpPr>
        <p:spPr>
          <a:xfrm>
            <a:off x="698500" y="1570831"/>
            <a:ext cx="4953000" cy="5095241"/>
          </a:xfrm>
          <a:prstGeom prst="rect">
            <a:avLst/>
          </a:prstGeom>
          <a:noFill/>
        </p:spPr>
        <p:txBody>
          <a:bodyPr wrap="square" rtlCol="0">
            <a:spAutoFit/>
          </a:bodyPr>
          <a:lstStyle/>
          <a:p>
            <a:pPr marL="450215" algn="just">
              <a:lnSpc>
                <a:spcPct val="150000"/>
              </a:lnSpc>
              <a:spcAft>
                <a:spcPts val="800"/>
              </a:spcAft>
            </a:pPr>
            <a:r>
              <a:rPr lang="en-IN" i="0" u="none" dirty="0">
                <a:latin typeface="Times New Roman" panose="02020603050405020304" pitchFamily="18" charset="0"/>
                <a:ea typeface="Calibri" panose="020F0502020204030204" pitchFamily="34" charset="0"/>
                <a:cs typeface="Times New Roman" panose="02020603050405020304" pitchFamily="18" charset="0"/>
              </a:rPr>
              <a:t>SYSTEM REQUIREMENTS </a:t>
            </a:r>
            <a:endParaRPr lang="en-IN" sz="1400" i="0" u="none" dirty="0">
              <a:latin typeface="Calibri" panose="020F0502020204030204" pitchFamily="34" charset="0"/>
              <a:ea typeface="Calibri" panose="020F0502020204030204" pitchFamily="34" charset="0"/>
              <a:cs typeface="Times New Roman" panose="02020603050405020304" pitchFamily="18" charset="0"/>
            </a:endParaRPr>
          </a:p>
          <a:p>
            <a:pPr marL="450215" algn="just">
              <a:lnSpc>
                <a:spcPct val="150000"/>
              </a:lnSpc>
              <a:spcAft>
                <a:spcPts val="800"/>
              </a:spcAft>
            </a:pPr>
            <a:r>
              <a:rPr lang="en-IN" i="0" u="none" dirty="0">
                <a:latin typeface="Times New Roman" panose="02020603050405020304" pitchFamily="18" charset="0"/>
                <a:ea typeface="Calibri" panose="020F0502020204030204" pitchFamily="34" charset="0"/>
                <a:cs typeface="Times New Roman" panose="02020603050405020304" pitchFamily="18" charset="0"/>
              </a:rPr>
              <a:t>•	ARDUINO UNO</a:t>
            </a:r>
            <a:endParaRPr lang="en-IN" sz="1400" i="0" u="none" dirty="0">
              <a:latin typeface="Calibri" panose="020F0502020204030204" pitchFamily="34" charset="0"/>
              <a:ea typeface="Calibri" panose="020F0502020204030204" pitchFamily="34" charset="0"/>
              <a:cs typeface="Times New Roman" panose="02020603050405020304" pitchFamily="18" charset="0"/>
            </a:endParaRPr>
          </a:p>
          <a:p>
            <a:pPr marL="450215" algn="just">
              <a:lnSpc>
                <a:spcPct val="150000"/>
              </a:lnSpc>
              <a:spcAft>
                <a:spcPts val="800"/>
              </a:spcAft>
            </a:pPr>
            <a:r>
              <a:rPr lang="en-IN" i="0" u="none" dirty="0">
                <a:latin typeface="Times New Roman" panose="02020603050405020304" pitchFamily="18" charset="0"/>
                <a:ea typeface="Calibri" panose="020F0502020204030204" pitchFamily="34" charset="0"/>
                <a:cs typeface="Times New Roman" panose="02020603050405020304" pitchFamily="18" charset="0"/>
              </a:rPr>
              <a:t>•	ACCELEROMETER </a:t>
            </a:r>
            <a:endParaRPr lang="en-IN" sz="1400" i="0" u="none" dirty="0">
              <a:latin typeface="Calibri" panose="020F0502020204030204" pitchFamily="34" charset="0"/>
              <a:ea typeface="Calibri" panose="020F0502020204030204" pitchFamily="34" charset="0"/>
              <a:cs typeface="Times New Roman" panose="02020603050405020304" pitchFamily="18" charset="0"/>
            </a:endParaRPr>
          </a:p>
          <a:p>
            <a:pPr marL="450215" algn="just">
              <a:lnSpc>
                <a:spcPct val="150000"/>
              </a:lnSpc>
              <a:spcAft>
                <a:spcPts val="800"/>
              </a:spcAft>
            </a:pPr>
            <a:r>
              <a:rPr lang="en-IN" i="0" u="none" dirty="0">
                <a:latin typeface="Times New Roman" panose="02020603050405020304" pitchFamily="18" charset="0"/>
                <a:ea typeface="Calibri" panose="020F0502020204030204" pitchFamily="34" charset="0"/>
                <a:cs typeface="Times New Roman" panose="02020603050405020304" pitchFamily="18" charset="0"/>
              </a:rPr>
              <a:t>•	GPS </a:t>
            </a:r>
            <a:endParaRPr lang="en-IN" sz="1400" i="0" u="none" dirty="0">
              <a:latin typeface="Calibri" panose="020F0502020204030204" pitchFamily="34" charset="0"/>
              <a:ea typeface="Calibri" panose="020F0502020204030204" pitchFamily="34" charset="0"/>
              <a:cs typeface="Times New Roman" panose="02020603050405020304" pitchFamily="18" charset="0"/>
            </a:endParaRPr>
          </a:p>
          <a:p>
            <a:pPr marL="450215" algn="just">
              <a:lnSpc>
                <a:spcPct val="150000"/>
              </a:lnSpc>
              <a:spcAft>
                <a:spcPts val="800"/>
              </a:spcAft>
            </a:pPr>
            <a:r>
              <a:rPr lang="en-IN" i="0" u="none" dirty="0">
                <a:latin typeface="Times New Roman" panose="02020603050405020304" pitchFamily="18" charset="0"/>
                <a:ea typeface="Calibri" panose="020F0502020204030204" pitchFamily="34" charset="0"/>
                <a:cs typeface="Times New Roman" panose="02020603050405020304" pitchFamily="18" charset="0"/>
              </a:rPr>
              <a:t>•	GSM </a:t>
            </a:r>
            <a:endParaRPr lang="en-IN" sz="1400" i="0" u="none" dirty="0">
              <a:latin typeface="Calibri" panose="020F0502020204030204" pitchFamily="34" charset="0"/>
              <a:ea typeface="Calibri" panose="020F0502020204030204" pitchFamily="34" charset="0"/>
              <a:cs typeface="Times New Roman" panose="02020603050405020304" pitchFamily="18" charset="0"/>
            </a:endParaRPr>
          </a:p>
          <a:p>
            <a:pPr marL="735965" indent="-285750" algn="just">
              <a:lnSpc>
                <a:spcPct val="150000"/>
              </a:lnSpc>
              <a:spcAft>
                <a:spcPts val="800"/>
              </a:spcAft>
              <a:buFont typeface="Arial" panose="020B0604020202020204" pitchFamily="34" charset="0"/>
              <a:buChar char="•"/>
            </a:pPr>
            <a:r>
              <a:rPr lang="en-IN" i="0" u="none" dirty="0">
                <a:latin typeface="Times New Roman" panose="02020603050405020304" pitchFamily="18" charset="0"/>
                <a:ea typeface="Calibri" panose="020F0502020204030204" pitchFamily="34" charset="0"/>
                <a:cs typeface="Times New Roman" panose="02020603050405020304" pitchFamily="18" charset="0"/>
              </a:rPr>
              <a:t>PUSH BUTTON</a:t>
            </a:r>
            <a:endParaRPr lang="en-IN" sz="1400" i="0" u="none" dirty="0">
              <a:latin typeface="Calibri" panose="020F0502020204030204" pitchFamily="34" charset="0"/>
              <a:ea typeface="Calibri" panose="020F0502020204030204" pitchFamily="34" charset="0"/>
              <a:cs typeface="Times New Roman" panose="02020603050405020304" pitchFamily="18" charset="0"/>
            </a:endParaRPr>
          </a:p>
          <a:p>
            <a:pPr marL="735965" indent="-285750" algn="just">
              <a:lnSpc>
                <a:spcPct val="150000"/>
              </a:lnSpc>
              <a:spcAft>
                <a:spcPts val="800"/>
              </a:spcAft>
              <a:buFont typeface="Arial" panose="020B0604020202020204" pitchFamily="34" charset="0"/>
              <a:buChar char="•"/>
            </a:pPr>
            <a:r>
              <a:rPr lang="en-IN" i="0" u="none" dirty="0">
                <a:latin typeface="Times New Roman" panose="02020603050405020304" pitchFamily="18" charset="0"/>
                <a:ea typeface="Calibri" panose="020F0502020204030204" pitchFamily="34" charset="0"/>
                <a:cs typeface="Times New Roman" panose="02020603050405020304" pitchFamily="18" charset="0"/>
              </a:rPr>
              <a:t>PULSE SENSOR</a:t>
            </a:r>
          </a:p>
          <a:p>
            <a:pPr marL="735965" indent="-285750" algn="just">
              <a:lnSpc>
                <a:spcPct val="150000"/>
              </a:lnSpc>
              <a:spcAft>
                <a:spcPts val="800"/>
              </a:spcAft>
              <a:buFont typeface="Arial" panose="020B0604020202020204" pitchFamily="34" charset="0"/>
              <a:buChar char="•"/>
            </a:pPr>
            <a:endParaRPr lang="en-IN" sz="1400" i="0" u="none" dirty="0">
              <a:latin typeface="Calibri" panose="020F0502020204030204" pitchFamily="34" charset="0"/>
              <a:ea typeface="Calibri" panose="020F0502020204030204" pitchFamily="34" charset="0"/>
              <a:cs typeface="Times New Roman" panose="02020603050405020304" pitchFamily="18" charset="0"/>
            </a:endParaRPr>
          </a:p>
          <a:p>
            <a:pPr marL="450215" algn="just">
              <a:lnSpc>
                <a:spcPct val="150000"/>
              </a:lnSpc>
              <a:spcAft>
                <a:spcPts val="800"/>
              </a:spcAft>
            </a:pPr>
            <a:r>
              <a:rPr lang="en-IN" i="0" u="none" dirty="0">
                <a:latin typeface="Times New Roman" panose="02020603050405020304" pitchFamily="18" charset="0"/>
                <a:ea typeface="Calibri" panose="020F0502020204030204" pitchFamily="34" charset="0"/>
                <a:cs typeface="Times New Roman" panose="02020603050405020304" pitchFamily="18" charset="0"/>
              </a:rPr>
              <a:t>SOFTWARE TOOLS </a:t>
            </a:r>
            <a:endParaRPr lang="en-IN" sz="1400" i="0" u="none" dirty="0">
              <a:latin typeface="Calibri" panose="020F0502020204030204" pitchFamily="34" charset="0"/>
              <a:ea typeface="Calibri" panose="020F0502020204030204" pitchFamily="34" charset="0"/>
              <a:cs typeface="Times New Roman" panose="02020603050405020304" pitchFamily="18" charset="0"/>
            </a:endParaRPr>
          </a:p>
          <a:p>
            <a:pPr marL="450215" algn="just">
              <a:lnSpc>
                <a:spcPct val="150000"/>
              </a:lnSpc>
              <a:spcAft>
                <a:spcPts val="800"/>
              </a:spcAft>
            </a:pPr>
            <a:r>
              <a:rPr lang="en-IN" i="0" u="none" dirty="0">
                <a:latin typeface="Times New Roman" panose="02020603050405020304" pitchFamily="18" charset="0"/>
                <a:ea typeface="Calibri" panose="020F0502020204030204" pitchFamily="34" charset="0"/>
                <a:cs typeface="Times New Roman" panose="02020603050405020304" pitchFamily="18" charset="0"/>
              </a:rPr>
              <a:t>•	ARDUINO IDE </a:t>
            </a:r>
            <a:endParaRPr lang="en-IN" sz="1400" i="0" u="none" dirty="0">
              <a:latin typeface="Calibri" panose="020F0502020204030204" pitchFamily="34" charset="0"/>
              <a:ea typeface="Calibri" panose="020F0502020204030204" pitchFamily="34" charset="0"/>
              <a:cs typeface="Times New Roman" panose="02020603050405020304" pitchFamily="18" charset="0"/>
            </a:endParaRPr>
          </a:p>
          <a:p>
            <a:pPr marL="450215" algn="just">
              <a:lnSpc>
                <a:spcPct val="150000"/>
              </a:lnSpc>
              <a:spcAft>
                <a:spcPts val="800"/>
              </a:spcAft>
            </a:pPr>
            <a:r>
              <a:rPr lang="en-IN" i="0" u="none" dirty="0">
                <a:latin typeface="Times New Roman" panose="02020603050405020304" pitchFamily="18" charset="0"/>
                <a:ea typeface="Calibri" panose="020F0502020204030204" pitchFamily="34" charset="0"/>
                <a:cs typeface="Times New Roman" panose="02020603050405020304" pitchFamily="18" charset="0"/>
              </a:rPr>
              <a:t>•	EMBEDDED C</a:t>
            </a:r>
            <a:endParaRPr lang="en-IN" sz="1400" i="0" u="none"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0830657F-F6FD-4A74-81E9-5BD56847525C}"/>
              </a:ext>
            </a:extLst>
          </p:cNvPr>
          <p:cNvPicPr>
            <a:picLocks noChangeAspect="1"/>
          </p:cNvPicPr>
          <p:nvPr/>
        </p:nvPicPr>
        <p:blipFill>
          <a:blip r:embed="rId3"/>
          <a:stretch>
            <a:fillRect/>
          </a:stretch>
        </p:blipFill>
        <p:spPr>
          <a:xfrm>
            <a:off x="4130479" y="1232587"/>
            <a:ext cx="2432442" cy="2223150"/>
          </a:xfrm>
          <a:prstGeom prst="rect">
            <a:avLst/>
          </a:prstGeom>
        </p:spPr>
      </p:pic>
      <p:pic>
        <p:nvPicPr>
          <p:cNvPr id="11" name="Picture 10">
            <a:extLst>
              <a:ext uri="{FF2B5EF4-FFF2-40B4-BE49-F238E27FC236}">
                <a16:creationId xmlns:a16="http://schemas.microsoft.com/office/drawing/2014/main" id="{032C45B1-C8E4-4119-8E3F-BE04F70F53C1}"/>
              </a:ext>
            </a:extLst>
          </p:cNvPr>
          <p:cNvPicPr>
            <a:picLocks noChangeAspect="1"/>
          </p:cNvPicPr>
          <p:nvPr/>
        </p:nvPicPr>
        <p:blipFill>
          <a:blip r:embed="rId4"/>
          <a:stretch>
            <a:fillRect/>
          </a:stretch>
        </p:blipFill>
        <p:spPr>
          <a:xfrm>
            <a:off x="7049284" y="1297770"/>
            <a:ext cx="2476555" cy="1856347"/>
          </a:xfrm>
          <a:prstGeom prst="rect">
            <a:avLst/>
          </a:prstGeom>
        </p:spPr>
      </p:pic>
      <p:pic>
        <p:nvPicPr>
          <p:cNvPr id="12" name="Picture 11">
            <a:extLst>
              <a:ext uri="{FF2B5EF4-FFF2-40B4-BE49-F238E27FC236}">
                <a16:creationId xmlns:a16="http://schemas.microsoft.com/office/drawing/2014/main" id="{97FE35E5-C34E-40A6-A1C1-53EE29AB1CA1}"/>
              </a:ext>
            </a:extLst>
          </p:cNvPr>
          <p:cNvPicPr>
            <a:picLocks noChangeAspect="1"/>
          </p:cNvPicPr>
          <p:nvPr/>
        </p:nvPicPr>
        <p:blipFill>
          <a:blip r:embed="rId5"/>
          <a:stretch>
            <a:fillRect/>
          </a:stretch>
        </p:blipFill>
        <p:spPr>
          <a:xfrm>
            <a:off x="5099756" y="3087687"/>
            <a:ext cx="2322692" cy="2035677"/>
          </a:xfrm>
          <a:prstGeom prst="rect">
            <a:avLst/>
          </a:prstGeom>
        </p:spPr>
      </p:pic>
      <p:pic>
        <p:nvPicPr>
          <p:cNvPr id="13" name="Picture 12">
            <a:extLst>
              <a:ext uri="{FF2B5EF4-FFF2-40B4-BE49-F238E27FC236}">
                <a16:creationId xmlns:a16="http://schemas.microsoft.com/office/drawing/2014/main" id="{76E59683-930B-4EB0-AE15-9B4D88706D57}"/>
              </a:ext>
            </a:extLst>
          </p:cNvPr>
          <p:cNvPicPr>
            <a:picLocks noChangeAspect="1"/>
          </p:cNvPicPr>
          <p:nvPr/>
        </p:nvPicPr>
        <p:blipFill>
          <a:blip r:embed="rId6"/>
          <a:stretch>
            <a:fillRect/>
          </a:stretch>
        </p:blipFill>
        <p:spPr>
          <a:xfrm>
            <a:off x="8076315" y="3329640"/>
            <a:ext cx="2436601" cy="1922860"/>
          </a:xfrm>
          <a:prstGeom prst="rect">
            <a:avLst/>
          </a:prstGeom>
        </p:spPr>
      </p:pic>
      <p:pic>
        <p:nvPicPr>
          <p:cNvPr id="14" name="Picture 13">
            <a:extLst>
              <a:ext uri="{FF2B5EF4-FFF2-40B4-BE49-F238E27FC236}">
                <a16:creationId xmlns:a16="http://schemas.microsoft.com/office/drawing/2014/main" id="{ED18E249-BDC8-4FEA-BE55-9A2D7B180ADE}"/>
              </a:ext>
            </a:extLst>
          </p:cNvPr>
          <p:cNvPicPr>
            <a:picLocks noChangeAspect="1"/>
          </p:cNvPicPr>
          <p:nvPr/>
        </p:nvPicPr>
        <p:blipFill>
          <a:blip r:embed="rId7"/>
          <a:stretch>
            <a:fillRect/>
          </a:stretch>
        </p:blipFill>
        <p:spPr>
          <a:xfrm>
            <a:off x="5061829" y="4865478"/>
            <a:ext cx="2818750" cy="2112986"/>
          </a:xfrm>
          <a:prstGeom prst="rect">
            <a:avLst/>
          </a:prstGeom>
        </p:spPr>
      </p:pic>
    </p:spTree>
    <p:extLst>
      <p:ext uri="{BB962C8B-B14F-4D97-AF65-F5344CB8AC3E}">
        <p14:creationId xmlns:p14="http://schemas.microsoft.com/office/powerpoint/2010/main" val="29792372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600" dirty="0">
                <a:solidFill>
                  <a:srgbClr val="C00000"/>
                </a:solidFill>
                <a:latin typeface="Cambria" panose="02040503050406030204" pitchFamily="18" charset="0"/>
              </a:rPr>
              <a:t>Methodology</a:t>
            </a:r>
          </a:p>
        </p:txBody>
      </p:sp>
      <p:sp>
        <p:nvSpPr>
          <p:cNvPr id="3" name="Slide Number Placeholder 2"/>
          <p:cNvSpPr>
            <a:spLocks noGrp="1"/>
          </p:cNvSpPr>
          <p:nvPr>
            <p:ph type="sldNum" sz="quarter" idx="11"/>
          </p:nvPr>
        </p:nvSpPr>
        <p:spPr/>
        <p:txBody>
          <a:bodyPr/>
          <a:lstStyle/>
          <a:p>
            <a:pPr>
              <a:defRPr/>
            </a:pPr>
            <a:fld id="{C59E1ACD-26E3-4448-A9A5-241F1BF4BA9F}" type="slidenum">
              <a:rPr lang="de-DE" smtClean="0"/>
              <a:pPr>
                <a:defRPr/>
              </a:pPr>
              <a:t>11</a:t>
            </a:fld>
            <a:endParaRPr lang="de-DE"/>
          </a:p>
        </p:txBody>
      </p:sp>
      <p:sp>
        <p:nvSpPr>
          <p:cNvPr id="5" name="TextBox 4">
            <a:extLst>
              <a:ext uri="{FF2B5EF4-FFF2-40B4-BE49-F238E27FC236}">
                <a16:creationId xmlns:a16="http://schemas.microsoft.com/office/drawing/2014/main" id="{63AA6D00-8E2C-46BF-B92B-6B69C59C6030}"/>
              </a:ext>
            </a:extLst>
          </p:cNvPr>
          <p:cNvSpPr txBox="1"/>
          <p:nvPr/>
        </p:nvSpPr>
        <p:spPr>
          <a:xfrm>
            <a:off x="698500" y="1342231"/>
            <a:ext cx="9580563" cy="5871351"/>
          </a:xfrm>
          <a:prstGeom prst="rect">
            <a:avLst/>
          </a:prstGeom>
          <a:noFill/>
        </p:spPr>
        <p:txBody>
          <a:bodyPr wrap="square" rtlCol="0">
            <a:spAutoFit/>
          </a:bodyPr>
          <a:lstStyle/>
          <a:p>
            <a:pPr lvl="0" algn="l" fontAlgn="auto">
              <a:lnSpc>
                <a:spcPct val="90000"/>
              </a:lnSpc>
              <a:spcBef>
                <a:spcPts val="1000"/>
              </a:spcBef>
              <a:spcAft>
                <a:spcPts val="0"/>
              </a:spcAft>
            </a:pPr>
            <a:r>
              <a:rPr lang="en-IN" sz="2400" i="0" u="none" dirty="0">
                <a:solidFill>
                  <a:srgbClr val="FF0000"/>
                </a:solidFill>
                <a:latin typeface="Calibri" panose="020F0502020204030204"/>
                <a:cs typeface="+mn-cs"/>
              </a:rPr>
              <a:t>During a fall, a person experiences a momentary freefall or reduction in acceleration, followed by a large spike in acceleration, then a change in orientation.</a:t>
            </a:r>
            <a:r>
              <a:rPr lang="en-IN" sz="2400" i="0" u="none" dirty="0">
                <a:solidFill>
                  <a:prstClr val="black"/>
                </a:solidFill>
                <a:latin typeface="Calibri" panose="020F0502020204030204"/>
                <a:cs typeface="+mn-cs"/>
              </a:rPr>
              <a:t> </a:t>
            </a:r>
          </a:p>
          <a:p>
            <a:pPr lvl="0" algn="l" fontAlgn="auto">
              <a:lnSpc>
                <a:spcPct val="90000"/>
              </a:lnSpc>
              <a:spcBef>
                <a:spcPts val="1000"/>
              </a:spcBef>
              <a:spcAft>
                <a:spcPts val="0"/>
              </a:spcAft>
            </a:pPr>
            <a:r>
              <a:rPr lang="en-IN" sz="2400" i="0" u="none" dirty="0">
                <a:solidFill>
                  <a:prstClr val="black"/>
                </a:solidFill>
                <a:latin typeface="Calibri" panose="020F0502020204030204"/>
                <a:cs typeface="+mn-cs"/>
              </a:rPr>
              <a:t>We see the algorithm checks to see if the acceleration magnitude (AM) breaks a set </a:t>
            </a:r>
            <a:r>
              <a:rPr lang="en-IN" sz="2400" i="0" u="none" dirty="0">
                <a:solidFill>
                  <a:srgbClr val="FF0000"/>
                </a:solidFill>
                <a:latin typeface="Calibri" panose="020F0502020204030204"/>
                <a:cs typeface="+mn-cs"/>
              </a:rPr>
              <a:t>lower threshold</a:t>
            </a:r>
            <a:r>
              <a:rPr lang="en-IN" sz="2400" i="0" u="none" dirty="0">
                <a:solidFill>
                  <a:prstClr val="black"/>
                </a:solidFill>
                <a:latin typeface="Calibri" panose="020F0502020204030204"/>
                <a:cs typeface="+mn-cs"/>
              </a:rPr>
              <a:t>. If this lower threshold is broken, the algorithm then checks to see if AM breaks a set </a:t>
            </a:r>
            <a:r>
              <a:rPr lang="en-IN" sz="2400" i="0" u="none" dirty="0">
                <a:solidFill>
                  <a:srgbClr val="FF0000"/>
                </a:solidFill>
                <a:latin typeface="Calibri" panose="020F0502020204030204"/>
                <a:cs typeface="+mn-cs"/>
              </a:rPr>
              <a:t>upper threshold </a:t>
            </a:r>
            <a:r>
              <a:rPr lang="en-IN" sz="2400" i="0" u="none" dirty="0">
                <a:solidFill>
                  <a:prstClr val="black"/>
                </a:solidFill>
                <a:latin typeface="Calibri" panose="020F0502020204030204"/>
                <a:cs typeface="+mn-cs"/>
              </a:rPr>
              <a:t>within </a:t>
            </a:r>
            <a:r>
              <a:rPr lang="en-IN" sz="2400" i="0" u="none" dirty="0">
                <a:solidFill>
                  <a:srgbClr val="FF0000"/>
                </a:solidFill>
                <a:latin typeface="Calibri" panose="020F0502020204030204"/>
                <a:cs typeface="+mn-cs"/>
              </a:rPr>
              <a:t>0.5s</a:t>
            </a:r>
            <a:r>
              <a:rPr lang="en-IN" sz="2400" i="0" u="none" dirty="0">
                <a:solidFill>
                  <a:prstClr val="black"/>
                </a:solidFill>
                <a:latin typeface="Calibri" panose="020F0502020204030204"/>
                <a:cs typeface="+mn-cs"/>
              </a:rPr>
              <a:t>. If this upper threshold is broken, the algorithm then checks to see if the </a:t>
            </a:r>
            <a:r>
              <a:rPr lang="en-IN" sz="2400" i="0" u="none" dirty="0">
                <a:solidFill>
                  <a:srgbClr val="FF0000"/>
                </a:solidFill>
                <a:latin typeface="Calibri" panose="020F0502020204030204"/>
                <a:cs typeface="+mn-cs"/>
              </a:rPr>
              <a:t>person’s orientation has changed</a:t>
            </a:r>
            <a:r>
              <a:rPr lang="en-IN" sz="2400" i="0" u="none" dirty="0">
                <a:solidFill>
                  <a:prstClr val="black"/>
                </a:solidFill>
                <a:latin typeface="Calibri" panose="020F0502020204030204"/>
                <a:cs typeface="+mn-cs"/>
              </a:rPr>
              <a:t> in a set range within </a:t>
            </a:r>
            <a:r>
              <a:rPr lang="en-IN" sz="2400" i="0" u="none" dirty="0">
                <a:solidFill>
                  <a:srgbClr val="FF0000"/>
                </a:solidFill>
                <a:latin typeface="Calibri" panose="020F0502020204030204"/>
                <a:cs typeface="+mn-cs"/>
              </a:rPr>
              <a:t>0.5s</a:t>
            </a:r>
            <a:r>
              <a:rPr lang="en-IN" sz="2400" i="0" u="none" dirty="0">
                <a:solidFill>
                  <a:prstClr val="black"/>
                </a:solidFill>
                <a:latin typeface="Calibri" panose="020F0502020204030204"/>
                <a:cs typeface="+mn-cs"/>
              </a:rPr>
              <a:t>, which would indicate a person has fallen or toppled over. If the person’s orientation has changed, the algorithm then examines to see if that </a:t>
            </a:r>
            <a:r>
              <a:rPr lang="en-IN" sz="2400" i="0" u="none" dirty="0">
                <a:solidFill>
                  <a:srgbClr val="FF0000"/>
                </a:solidFill>
                <a:latin typeface="Calibri" panose="020F0502020204030204"/>
                <a:cs typeface="+mn-cs"/>
              </a:rPr>
              <a:t>orientation remains after 10s</a:t>
            </a:r>
            <a:r>
              <a:rPr lang="en-IN" sz="2400" i="0" u="none" dirty="0">
                <a:solidFill>
                  <a:prstClr val="black"/>
                </a:solidFill>
                <a:latin typeface="Calibri" panose="020F0502020204030204"/>
                <a:cs typeface="+mn-cs"/>
              </a:rPr>
              <a:t>, which would indicate the person is </a:t>
            </a:r>
            <a:r>
              <a:rPr lang="en-IN" sz="2400" i="0" u="none" dirty="0">
                <a:solidFill>
                  <a:srgbClr val="FF0000"/>
                </a:solidFill>
                <a:latin typeface="Calibri" panose="020F0502020204030204"/>
                <a:cs typeface="+mn-cs"/>
              </a:rPr>
              <a:t>immobilized</a:t>
            </a:r>
            <a:r>
              <a:rPr lang="en-IN" sz="2400" i="0" u="none" dirty="0">
                <a:solidFill>
                  <a:prstClr val="black"/>
                </a:solidFill>
                <a:latin typeface="Calibri" panose="020F0502020204030204"/>
                <a:cs typeface="+mn-cs"/>
              </a:rPr>
              <a:t> in their fallen position on the ground. If this holds true, the algorithm recognizes this as a fall</a:t>
            </a:r>
            <a:r>
              <a:rPr lang="en-IN" sz="2400" i="0" u="none" dirty="0">
                <a:solidFill>
                  <a:srgbClr val="FF0000"/>
                </a:solidFill>
                <a:latin typeface="Calibri" panose="020F0502020204030204"/>
                <a:cs typeface="+mn-cs"/>
              </a:rPr>
              <a:t>. A failure of any of the intermediate decision conditions would reset the triggers and send you back to the start.</a:t>
            </a:r>
            <a:r>
              <a:rPr lang="en-IN" sz="2400" i="0" u="none" dirty="0">
                <a:solidFill>
                  <a:prstClr val="black"/>
                </a:solidFill>
                <a:latin typeface="Calibri" panose="020F0502020204030204"/>
                <a:cs typeface="+mn-cs"/>
              </a:rPr>
              <a:t> The strength of this algorithm is that it requires an activity to break two AM thresholds and have an orientation change. Ideally this additional lower threshold would reduce the number of false positives.</a:t>
            </a:r>
            <a:endParaRPr lang="en-IN" sz="2000" i="0" u="none" dirty="0">
              <a:solidFill>
                <a:prstClr val="black"/>
              </a:solidFill>
              <a:latin typeface="Calibri" panose="020F0502020204030204"/>
              <a:cs typeface="+mn-cs"/>
            </a:endParaRPr>
          </a:p>
        </p:txBody>
      </p:sp>
    </p:spTree>
    <p:extLst>
      <p:ext uri="{BB962C8B-B14F-4D97-AF65-F5344CB8AC3E}">
        <p14:creationId xmlns:p14="http://schemas.microsoft.com/office/powerpoint/2010/main" val="2658002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3530" y="267906"/>
            <a:ext cx="6767512" cy="560387"/>
          </a:xfrm>
        </p:spPr>
        <p:txBody>
          <a:bodyPr/>
          <a:lstStyle/>
          <a:p>
            <a:r>
              <a:rPr lang="en-IN" sz="3600" dirty="0">
                <a:solidFill>
                  <a:srgbClr val="C00000"/>
                </a:solidFill>
                <a:latin typeface="Cambria" panose="02040503050406030204" pitchFamily="18" charset="0"/>
              </a:rPr>
              <a:t>Methodology</a:t>
            </a:r>
          </a:p>
        </p:txBody>
      </p:sp>
      <p:sp>
        <p:nvSpPr>
          <p:cNvPr id="3" name="Slide Number Placeholder 2"/>
          <p:cNvSpPr>
            <a:spLocks noGrp="1"/>
          </p:cNvSpPr>
          <p:nvPr>
            <p:ph type="sldNum" sz="quarter" idx="11"/>
          </p:nvPr>
        </p:nvSpPr>
        <p:spPr/>
        <p:txBody>
          <a:bodyPr/>
          <a:lstStyle/>
          <a:p>
            <a:pPr>
              <a:defRPr/>
            </a:pPr>
            <a:fld id="{C59E1ACD-26E3-4448-A9A5-241F1BF4BA9F}" type="slidenum">
              <a:rPr lang="de-DE" smtClean="0"/>
              <a:pPr>
                <a:defRPr/>
              </a:pPr>
              <a:t>12</a:t>
            </a:fld>
            <a:endParaRPr lang="de-DE"/>
          </a:p>
        </p:txBody>
      </p:sp>
      <p:sp>
        <p:nvSpPr>
          <p:cNvPr id="35" name="Flowchart: Terminator 34">
            <a:extLst>
              <a:ext uri="{FF2B5EF4-FFF2-40B4-BE49-F238E27FC236}">
                <a16:creationId xmlns:a16="http://schemas.microsoft.com/office/drawing/2014/main" id="{1028BFBD-D88F-441B-B2C8-80AD8F192477}"/>
              </a:ext>
            </a:extLst>
          </p:cNvPr>
          <p:cNvSpPr/>
          <p:nvPr/>
        </p:nvSpPr>
        <p:spPr>
          <a:xfrm>
            <a:off x="6384758" y="480949"/>
            <a:ext cx="914400" cy="301752"/>
          </a:xfrm>
          <a:prstGeom prst="flowChartTerminator">
            <a:avLst/>
          </a:prstGeom>
          <a:solidFill>
            <a:sysClr val="window" lastClr="FFFFFF"/>
          </a:solidFill>
          <a:ln w="12700" cap="flat" cmpd="sng" algn="ctr">
            <a:solidFill>
              <a:srgbClr val="70AD47"/>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IN" sz="1800" b="0" i="0" u="none" strike="noStrike" kern="0" cap="none" spc="0" normalizeH="0" baseline="0" noProof="0" dirty="0">
                <a:ln>
                  <a:noFill/>
                </a:ln>
                <a:solidFill>
                  <a:prstClr val="black"/>
                </a:solidFill>
                <a:effectLst/>
                <a:uLnTx/>
                <a:uFillTx/>
                <a:latin typeface="Calibri" panose="020F0502020204030204"/>
                <a:ea typeface="+mn-ea"/>
                <a:cs typeface="+mn-cs"/>
              </a:rPr>
              <a:t>START</a:t>
            </a:r>
          </a:p>
        </p:txBody>
      </p:sp>
      <p:sp>
        <p:nvSpPr>
          <p:cNvPr id="36" name="Flowchart: Data 35">
            <a:extLst>
              <a:ext uri="{FF2B5EF4-FFF2-40B4-BE49-F238E27FC236}">
                <a16:creationId xmlns:a16="http://schemas.microsoft.com/office/drawing/2014/main" id="{B29A943D-58FF-4394-BFBA-B1FC923BF64F}"/>
              </a:ext>
            </a:extLst>
          </p:cNvPr>
          <p:cNvSpPr/>
          <p:nvPr/>
        </p:nvSpPr>
        <p:spPr>
          <a:xfrm>
            <a:off x="5390147" y="1078786"/>
            <a:ext cx="2903621" cy="777545"/>
          </a:xfrm>
          <a:prstGeom prst="flowChartInputOutput">
            <a:avLst/>
          </a:prstGeom>
          <a:solidFill>
            <a:sysClr val="window" lastClr="FFFFFF"/>
          </a:solidFill>
          <a:ln w="12700" cap="flat" cmpd="sng" algn="ctr">
            <a:solidFill>
              <a:srgbClr val="70AD47"/>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IN" sz="1800" b="0" i="0" u="none" strike="noStrike" kern="0" cap="none" spc="0" normalizeH="0" baseline="0" noProof="0" dirty="0">
                <a:ln>
                  <a:noFill/>
                </a:ln>
                <a:solidFill>
                  <a:prstClr val="black"/>
                </a:solidFill>
                <a:effectLst/>
                <a:uLnTx/>
                <a:uFillTx/>
                <a:latin typeface="Calibri" panose="020F0502020204030204"/>
                <a:ea typeface="+mn-ea"/>
                <a:cs typeface="+mn-cs"/>
              </a:rPr>
              <a:t>Collectiong data from ADXL335</a:t>
            </a:r>
          </a:p>
        </p:txBody>
      </p:sp>
      <p:sp>
        <p:nvSpPr>
          <p:cNvPr id="37" name="Flowchart: Process 36">
            <a:extLst>
              <a:ext uri="{FF2B5EF4-FFF2-40B4-BE49-F238E27FC236}">
                <a16:creationId xmlns:a16="http://schemas.microsoft.com/office/drawing/2014/main" id="{1B5ED4A7-B869-43BF-B68B-F36CAE2752CD}"/>
              </a:ext>
            </a:extLst>
          </p:cNvPr>
          <p:cNvSpPr/>
          <p:nvPr/>
        </p:nvSpPr>
        <p:spPr>
          <a:xfrm>
            <a:off x="5867401" y="2012472"/>
            <a:ext cx="1952620" cy="1167229"/>
          </a:xfrm>
          <a:prstGeom prst="flowChartProcess">
            <a:avLst/>
          </a:prstGeom>
          <a:solidFill>
            <a:sysClr val="window" lastClr="FFFFFF"/>
          </a:solidFill>
          <a:ln w="12700" cap="flat" cmpd="sng" algn="ctr">
            <a:solidFill>
              <a:srgbClr val="70AD47"/>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IN" sz="1800" b="0" i="0" u="none" strike="noStrike" kern="0" cap="none" spc="0" normalizeH="0" baseline="0" noProof="0" dirty="0">
                <a:ln>
                  <a:noFill/>
                </a:ln>
                <a:solidFill>
                  <a:prstClr val="black"/>
                </a:solidFill>
                <a:effectLst/>
                <a:uLnTx/>
                <a:uFillTx/>
                <a:latin typeface="Calibri" panose="020F0502020204030204"/>
                <a:ea typeface="+mn-ea"/>
                <a:cs typeface="+mn-cs"/>
              </a:rPr>
              <a:t>Calculate acceleration magnitude</a:t>
            </a:r>
          </a:p>
          <a:p>
            <a:pPr marL="0" marR="0" lvl="0" indent="0" defTabSz="914400" eaLnBrk="1" fontAlgn="auto" latinLnBrk="0" hangingPunct="1">
              <a:lnSpc>
                <a:spcPct val="100000"/>
              </a:lnSpc>
              <a:spcBef>
                <a:spcPts val="0"/>
              </a:spcBef>
              <a:spcAft>
                <a:spcPts val="0"/>
              </a:spcAft>
              <a:buClrTx/>
              <a:buSzTx/>
              <a:buFontTx/>
              <a:buNone/>
              <a:tabLst/>
              <a:defRPr/>
            </a:pPr>
            <a:r>
              <a:rPr kumimoji="0" lang="en-IN" sz="1800" b="0" i="0" u="none" strike="noStrike" kern="0" cap="none" spc="0" normalizeH="0" baseline="0" noProof="0" dirty="0">
                <a:ln>
                  <a:noFill/>
                </a:ln>
                <a:solidFill>
                  <a:prstClr val="black"/>
                </a:solidFill>
                <a:effectLst/>
                <a:uLnTx/>
                <a:uFillTx/>
                <a:latin typeface="Calibri" panose="020F0502020204030204"/>
                <a:ea typeface="+mn-ea"/>
                <a:cs typeface="+mn-cs"/>
              </a:rPr>
              <a:t>(AM)</a:t>
            </a:r>
          </a:p>
        </p:txBody>
      </p:sp>
      <p:sp>
        <p:nvSpPr>
          <p:cNvPr id="38" name="Flowchart: Decision 37">
            <a:extLst>
              <a:ext uri="{FF2B5EF4-FFF2-40B4-BE49-F238E27FC236}">
                <a16:creationId xmlns:a16="http://schemas.microsoft.com/office/drawing/2014/main" id="{A1D4A52D-310F-4C47-91E4-9AA6A6598C99}"/>
              </a:ext>
            </a:extLst>
          </p:cNvPr>
          <p:cNvSpPr/>
          <p:nvPr/>
        </p:nvSpPr>
        <p:spPr>
          <a:xfrm>
            <a:off x="5390146" y="3404027"/>
            <a:ext cx="2903609" cy="563574"/>
          </a:xfrm>
          <a:prstGeom prst="flowChartDecision">
            <a:avLst/>
          </a:prstGeom>
          <a:solidFill>
            <a:sysClr val="window" lastClr="FFFFFF"/>
          </a:solidFill>
          <a:ln w="12700" cap="flat" cmpd="sng" algn="ctr">
            <a:solidFill>
              <a:srgbClr val="70AD47"/>
            </a:solid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IN" sz="1200" b="0" i="0" u="none" strike="noStrike" kern="0" cap="none" spc="0" normalizeH="0" baseline="0" noProof="0" dirty="0">
                <a:ln>
                  <a:noFill/>
                </a:ln>
                <a:solidFill>
                  <a:prstClr val="black"/>
                </a:solidFill>
                <a:effectLst/>
                <a:uLnTx/>
                <a:uFillTx/>
                <a:latin typeface="Calibri" panose="020F0502020204030204"/>
                <a:ea typeface="+mn-ea"/>
                <a:cs typeface="+mn-cs"/>
              </a:rPr>
              <a:t>AM breaks lower threshold?</a:t>
            </a:r>
          </a:p>
        </p:txBody>
      </p:sp>
      <p:sp>
        <p:nvSpPr>
          <p:cNvPr id="39" name="Flowchart: Decision 38">
            <a:extLst>
              <a:ext uri="{FF2B5EF4-FFF2-40B4-BE49-F238E27FC236}">
                <a16:creationId xmlns:a16="http://schemas.microsoft.com/office/drawing/2014/main" id="{1CEC2DD0-7250-4699-B00A-AB5D23243788}"/>
              </a:ext>
            </a:extLst>
          </p:cNvPr>
          <p:cNvSpPr/>
          <p:nvPr/>
        </p:nvSpPr>
        <p:spPr>
          <a:xfrm>
            <a:off x="5390146" y="4180537"/>
            <a:ext cx="2903601" cy="612648"/>
          </a:xfrm>
          <a:prstGeom prst="flowChartDecision">
            <a:avLst/>
          </a:prstGeom>
          <a:solidFill>
            <a:sysClr val="window" lastClr="FFFFFF"/>
          </a:solidFill>
          <a:ln w="12700" cap="flat" cmpd="sng" algn="ctr">
            <a:solidFill>
              <a:srgbClr val="70AD47"/>
            </a:solid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IN" sz="1200" b="0" i="0" u="none" strike="noStrike" kern="0" cap="none" spc="0" normalizeH="0" baseline="0" noProof="0" dirty="0">
                <a:ln>
                  <a:noFill/>
                </a:ln>
                <a:solidFill>
                  <a:prstClr val="black"/>
                </a:solidFill>
                <a:effectLst/>
                <a:uLnTx/>
                <a:uFillTx/>
                <a:latin typeface="Calibri" panose="020F0502020204030204"/>
                <a:ea typeface="+mn-ea"/>
                <a:cs typeface="+mn-cs"/>
              </a:rPr>
              <a:t>AM breaks upper threshold within .5s</a:t>
            </a:r>
          </a:p>
        </p:txBody>
      </p:sp>
      <p:sp>
        <p:nvSpPr>
          <p:cNvPr id="40" name="Flowchart: Decision 39">
            <a:extLst>
              <a:ext uri="{FF2B5EF4-FFF2-40B4-BE49-F238E27FC236}">
                <a16:creationId xmlns:a16="http://schemas.microsoft.com/office/drawing/2014/main" id="{838E2B3B-0988-447A-8B2A-72276037A161}"/>
              </a:ext>
            </a:extLst>
          </p:cNvPr>
          <p:cNvSpPr/>
          <p:nvPr/>
        </p:nvSpPr>
        <p:spPr>
          <a:xfrm>
            <a:off x="5390146" y="5028387"/>
            <a:ext cx="2903586" cy="612648"/>
          </a:xfrm>
          <a:prstGeom prst="flowChartDecision">
            <a:avLst/>
          </a:prstGeom>
          <a:solidFill>
            <a:sysClr val="window" lastClr="FFFFFF"/>
          </a:solidFill>
          <a:ln w="12700" cap="flat" cmpd="sng" algn="ctr">
            <a:solidFill>
              <a:srgbClr val="70AD47"/>
            </a:solid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IN" sz="1200" b="0" i="0" u="none" strike="noStrike" kern="0" cap="none" spc="0" normalizeH="0" baseline="0" noProof="0" dirty="0">
                <a:ln>
                  <a:noFill/>
                </a:ln>
                <a:solidFill>
                  <a:prstClr val="black"/>
                </a:solidFill>
                <a:effectLst/>
                <a:uLnTx/>
                <a:uFillTx/>
                <a:latin typeface="Calibri" panose="020F0502020204030204"/>
                <a:ea typeface="+mn-ea"/>
                <a:cs typeface="+mn-cs"/>
              </a:rPr>
              <a:t>orientation change in range within .5s</a:t>
            </a:r>
          </a:p>
        </p:txBody>
      </p:sp>
      <p:sp>
        <p:nvSpPr>
          <p:cNvPr id="41" name="Flowchart: Decision 40">
            <a:extLst>
              <a:ext uri="{FF2B5EF4-FFF2-40B4-BE49-F238E27FC236}">
                <a16:creationId xmlns:a16="http://schemas.microsoft.com/office/drawing/2014/main" id="{E05E0757-4B0D-424C-B044-940A0B924913}"/>
              </a:ext>
            </a:extLst>
          </p:cNvPr>
          <p:cNvSpPr/>
          <p:nvPr/>
        </p:nvSpPr>
        <p:spPr>
          <a:xfrm>
            <a:off x="5390145" y="5719901"/>
            <a:ext cx="2903565" cy="612648"/>
          </a:xfrm>
          <a:prstGeom prst="flowChartDecision">
            <a:avLst/>
          </a:prstGeom>
          <a:solidFill>
            <a:sysClr val="window" lastClr="FFFFFF"/>
          </a:solidFill>
          <a:ln w="12700" cap="flat" cmpd="sng" algn="ctr">
            <a:solidFill>
              <a:srgbClr val="70AD47"/>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IN" sz="1200" b="0" i="0" u="none" strike="noStrike" kern="0" cap="none" spc="0" normalizeH="0" baseline="0" noProof="0" dirty="0">
                <a:ln>
                  <a:noFill/>
                </a:ln>
                <a:solidFill>
                  <a:prstClr val="black"/>
                </a:solidFill>
                <a:effectLst/>
                <a:uLnTx/>
                <a:uFillTx/>
                <a:latin typeface="Calibri" panose="020F0502020204030204"/>
                <a:ea typeface="+mn-ea"/>
                <a:cs typeface="+mn-cs"/>
              </a:rPr>
              <a:t>Orientation remains after 10s?</a:t>
            </a:r>
          </a:p>
        </p:txBody>
      </p:sp>
      <p:cxnSp>
        <p:nvCxnSpPr>
          <p:cNvPr id="42" name="Straight Arrow Connector 41">
            <a:extLst>
              <a:ext uri="{FF2B5EF4-FFF2-40B4-BE49-F238E27FC236}">
                <a16:creationId xmlns:a16="http://schemas.microsoft.com/office/drawing/2014/main" id="{8B1564AB-B915-4C93-9956-E02C68D7B048}"/>
              </a:ext>
            </a:extLst>
          </p:cNvPr>
          <p:cNvCxnSpPr>
            <a:cxnSpLocks/>
            <a:stCxn id="35" idx="2"/>
            <a:endCxn id="36" idx="1"/>
          </p:cNvCxnSpPr>
          <p:nvPr/>
        </p:nvCxnSpPr>
        <p:spPr>
          <a:xfrm>
            <a:off x="6841958" y="782701"/>
            <a:ext cx="0" cy="296085"/>
          </a:xfrm>
          <a:prstGeom prst="straightConnector1">
            <a:avLst/>
          </a:prstGeom>
          <a:noFill/>
          <a:ln w="6350" cap="flat" cmpd="sng" algn="ctr">
            <a:solidFill>
              <a:srgbClr val="4472C4"/>
            </a:solidFill>
            <a:prstDash val="solid"/>
            <a:miter lim="800000"/>
            <a:tailEnd type="triangle"/>
          </a:ln>
          <a:effectLst/>
        </p:spPr>
      </p:cxnSp>
      <p:cxnSp>
        <p:nvCxnSpPr>
          <p:cNvPr id="43" name="Straight Arrow Connector 42">
            <a:extLst>
              <a:ext uri="{FF2B5EF4-FFF2-40B4-BE49-F238E27FC236}">
                <a16:creationId xmlns:a16="http://schemas.microsoft.com/office/drawing/2014/main" id="{6436A553-9A18-48FB-85F4-02103B572E58}"/>
              </a:ext>
            </a:extLst>
          </p:cNvPr>
          <p:cNvCxnSpPr>
            <a:cxnSpLocks/>
            <a:stCxn id="36" idx="4"/>
            <a:endCxn id="37" idx="0"/>
          </p:cNvCxnSpPr>
          <p:nvPr/>
        </p:nvCxnSpPr>
        <p:spPr>
          <a:xfrm>
            <a:off x="6841958" y="1856331"/>
            <a:ext cx="1753" cy="156141"/>
          </a:xfrm>
          <a:prstGeom prst="straightConnector1">
            <a:avLst/>
          </a:prstGeom>
          <a:noFill/>
          <a:ln w="6350" cap="flat" cmpd="sng" algn="ctr">
            <a:solidFill>
              <a:srgbClr val="4472C4"/>
            </a:solidFill>
            <a:prstDash val="solid"/>
            <a:miter lim="800000"/>
            <a:tailEnd type="triangle"/>
          </a:ln>
          <a:effectLst/>
        </p:spPr>
      </p:cxnSp>
      <p:cxnSp>
        <p:nvCxnSpPr>
          <p:cNvPr id="44" name="Straight Arrow Connector 43">
            <a:extLst>
              <a:ext uri="{FF2B5EF4-FFF2-40B4-BE49-F238E27FC236}">
                <a16:creationId xmlns:a16="http://schemas.microsoft.com/office/drawing/2014/main" id="{DF93F5BB-2E00-4DDE-9EF9-C47FF009C83E}"/>
              </a:ext>
            </a:extLst>
          </p:cNvPr>
          <p:cNvCxnSpPr>
            <a:cxnSpLocks/>
            <a:stCxn id="37" idx="2"/>
            <a:endCxn id="38" idx="0"/>
          </p:cNvCxnSpPr>
          <p:nvPr/>
        </p:nvCxnSpPr>
        <p:spPr>
          <a:xfrm flipH="1">
            <a:off x="6841951" y="3179701"/>
            <a:ext cx="1760" cy="224326"/>
          </a:xfrm>
          <a:prstGeom prst="straightConnector1">
            <a:avLst/>
          </a:prstGeom>
          <a:noFill/>
          <a:ln w="6350" cap="flat" cmpd="sng" algn="ctr">
            <a:solidFill>
              <a:srgbClr val="4472C4"/>
            </a:solidFill>
            <a:prstDash val="solid"/>
            <a:miter lim="800000"/>
            <a:tailEnd type="triangle"/>
          </a:ln>
          <a:effectLst/>
        </p:spPr>
      </p:cxnSp>
      <p:cxnSp>
        <p:nvCxnSpPr>
          <p:cNvPr id="45" name="Straight Arrow Connector 44">
            <a:extLst>
              <a:ext uri="{FF2B5EF4-FFF2-40B4-BE49-F238E27FC236}">
                <a16:creationId xmlns:a16="http://schemas.microsoft.com/office/drawing/2014/main" id="{4324D9FD-C8B5-4FA0-B733-A0F065BF2185}"/>
              </a:ext>
            </a:extLst>
          </p:cNvPr>
          <p:cNvCxnSpPr>
            <a:cxnSpLocks/>
            <a:stCxn id="38" idx="2"/>
            <a:endCxn id="39" idx="0"/>
          </p:cNvCxnSpPr>
          <p:nvPr/>
        </p:nvCxnSpPr>
        <p:spPr>
          <a:xfrm flipH="1">
            <a:off x="6841947" y="3967601"/>
            <a:ext cx="4" cy="212936"/>
          </a:xfrm>
          <a:prstGeom prst="straightConnector1">
            <a:avLst/>
          </a:prstGeom>
          <a:noFill/>
          <a:ln w="6350" cap="flat" cmpd="sng" algn="ctr">
            <a:solidFill>
              <a:srgbClr val="4472C4"/>
            </a:solidFill>
            <a:prstDash val="solid"/>
            <a:miter lim="800000"/>
            <a:tailEnd type="triangle"/>
          </a:ln>
          <a:effectLst/>
        </p:spPr>
      </p:cxnSp>
      <p:cxnSp>
        <p:nvCxnSpPr>
          <p:cNvPr id="46" name="Straight Arrow Connector 45">
            <a:extLst>
              <a:ext uri="{FF2B5EF4-FFF2-40B4-BE49-F238E27FC236}">
                <a16:creationId xmlns:a16="http://schemas.microsoft.com/office/drawing/2014/main" id="{4168B861-4DD0-41A4-8FFA-82F5849D11DD}"/>
              </a:ext>
            </a:extLst>
          </p:cNvPr>
          <p:cNvCxnSpPr>
            <a:cxnSpLocks/>
            <a:stCxn id="39" idx="2"/>
            <a:endCxn id="40" idx="0"/>
          </p:cNvCxnSpPr>
          <p:nvPr/>
        </p:nvCxnSpPr>
        <p:spPr>
          <a:xfrm flipH="1">
            <a:off x="6841939" y="4793185"/>
            <a:ext cx="8" cy="235202"/>
          </a:xfrm>
          <a:prstGeom prst="straightConnector1">
            <a:avLst/>
          </a:prstGeom>
          <a:noFill/>
          <a:ln w="6350" cap="flat" cmpd="sng" algn="ctr">
            <a:solidFill>
              <a:srgbClr val="4472C4"/>
            </a:solidFill>
            <a:prstDash val="solid"/>
            <a:miter lim="800000"/>
            <a:tailEnd type="triangle"/>
          </a:ln>
          <a:effectLst/>
        </p:spPr>
      </p:cxnSp>
      <p:cxnSp>
        <p:nvCxnSpPr>
          <p:cNvPr id="47" name="Straight Arrow Connector 46">
            <a:extLst>
              <a:ext uri="{FF2B5EF4-FFF2-40B4-BE49-F238E27FC236}">
                <a16:creationId xmlns:a16="http://schemas.microsoft.com/office/drawing/2014/main" id="{22093F5E-A789-427C-9B26-D79BF915968E}"/>
              </a:ext>
            </a:extLst>
          </p:cNvPr>
          <p:cNvCxnSpPr>
            <a:cxnSpLocks/>
            <a:stCxn id="40" idx="2"/>
            <a:endCxn id="41" idx="0"/>
          </p:cNvCxnSpPr>
          <p:nvPr/>
        </p:nvCxnSpPr>
        <p:spPr>
          <a:xfrm flipH="1">
            <a:off x="6841928" y="5641035"/>
            <a:ext cx="11" cy="78866"/>
          </a:xfrm>
          <a:prstGeom prst="straightConnector1">
            <a:avLst/>
          </a:prstGeom>
          <a:noFill/>
          <a:ln w="6350" cap="flat" cmpd="sng" algn="ctr">
            <a:solidFill>
              <a:srgbClr val="4472C4"/>
            </a:solidFill>
            <a:prstDash val="solid"/>
            <a:miter lim="800000"/>
            <a:tailEnd type="triangle"/>
          </a:ln>
          <a:effectLst/>
        </p:spPr>
      </p:cxnSp>
      <p:cxnSp>
        <p:nvCxnSpPr>
          <p:cNvPr id="48" name="Straight Connector 47">
            <a:extLst>
              <a:ext uri="{FF2B5EF4-FFF2-40B4-BE49-F238E27FC236}">
                <a16:creationId xmlns:a16="http://schemas.microsoft.com/office/drawing/2014/main" id="{3FEEA755-2295-4795-8381-EBC8C3E9B7C0}"/>
              </a:ext>
            </a:extLst>
          </p:cNvPr>
          <p:cNvCxnSpPr>
            <a:cxnSpLocks/>
          </p:cNvCxnSpPr>
          <p:nvPr/>
        </p:nvCxnSpPr>
        <p:spPr>
          <a:xfrm flipH="1" flipV="1">
            <a:off x="9305925" y="1504950"/>
            <a:ext cx="76200" cy="4264025"/>
          </a:xfrm>
          <a:prstGeom prst="line">
            <a:avLst/>
          </a:prstGeom>
          <a:noFill/>
          <a:ln w="6350" cap="flat" cmpd="sng" algn="ctr">
            <a:solidFill>
              <a:srgbClr val="4472C4"/>
            </a:solidFill>
            <a:prstDash val="solid"/>
            <a:miter lim="800000"/>
          </a:ln>
          <a:effectLst/>
        </p:spPr>
      </p:cxnSp>
      <p:cxnSp>
        <p:nvCxnSpPr>
          <p:cNvPr id="49" name="Straight Arrow Connector 48">
            <a:extLst>
              <a:ext uri="{FF2B5EF4-FFF2-40B4-BE49-F238E27FC236}">
                <a16:creationId xmlns:a16="http://schemas.microsoft.com/office/drawing/2014/main" id="{55048528-3350-48F6-AEEF-0DDE20FCCAF9}"/>
              </a:ext>
            </a:extLst>
          </p:cNvPr>
          <p:cNvCxnSpPr>
            <a:cxnSpLocks/>
          </p:cNvCxnSpPr>
          <p:nvPr/>
        </p:nvCxnSpPr>
        <p:spPr>
          <a:xfrm flipH="1">
            <a:off x="8003406" y="1519102"/>
            <a:ext cx="1302519" cy="1"/>
          </a:xfrm>
          <a:prstGeom prst="straightConnector1">
            <a:avLst/>
          </a:prstGeom>
          <a:noFill/>
          <a:ln w="6350" cap="flat" cmpd="sng" algn="ctr">
            <a:solidFill>
              <a:srgbClr val="4472C4"/>
            </a:solidFill>
            <a:prstDash val="solid"/>
            <a:miter lim="800000"/>
            <a:tailEnd type="triangle"/>
          </a:ln>
          <a:effectLst/>
        </p:spPr>
      </p:cxnSp>
      <p:cxnSp>
        <p:nvCxnSpPr>
          <p:cNvPr id="50" name="Straight Connector 49">
            <a:extLst>
              <a:ext uri="{FF2B5EF4-FFF2-40B4-BE49-F238E27FC236}">
                <a16:creationId xmlns:a16="http://schemas.microsoft.com/office/drawing/2014/main" id="{141666F4-8A25-4688-8FAB-3D91163B812B}"/>
              </a:ext>
            </a:extLst>
          </p:cNvPr>
          <p:cNvCxnSpPr>
            <a:cxnSpLocks/>
            <a:stCxn id="40" idx="3"/>
          </p:cNvCxnSpPr>
          <p:nvPr/>
        </p:nvCxnSpPr>
        <p:spPr>
          <a:xfrm>
            <a:off x="8293732" y="5334711"/>
            <a:ext cx="735968" cy="0"/>
          </a:xfrm>
          <a:prstGeom prst="line">
            <a:avLst/>
          </a:prstGeom>
          <a:noFill/>
          <a:ln w="6350" cap="flat" cmpd="sng" algn="ctr">
            <a:solidFill>
              <a:srgbClr val="4472C4"/>
            </a:solidFill>
            <a:prstDash val="solid"/>
            <a:miter lim="800000"/>
          </a:ln>
          <a:effectLst/>
        </p:spPr>
      </p:cxnSp>
      <p:cxnSp>
        <p:nvCxnSpPr>
          <p:cNvPr id="51" name="Straight Connector 50">
            <a:extLst>
              <a:ext uri="{FF2B5EF4-FFF2-40B4-BE49-F238E27FC236}">
                <a16:creationId xmlns:a16="http://schemas.microsoft.com/office/drawing/2014/main" id="{DBD41DCB-373E-4E13-A13C-B5ACAEBADE68}"/>
              </a:ext>
            </a:extLst>
          </p:cNvPr>
          <p:cNvCxnSpPr>
            <a:cxnSpLocks/>
            <a:stCxn id="39" idx="3"/>
          </p:cNvCxnSpPr>
          <p:nvPr/>
        </p:nvCxnSpPr>
        <p:spPr>
          <a:xfrm>
            <a:off x="8293747" y="4486861"/>
            <a:ext cx="431153" cy="0"/>
          </a:xfrm>
          <a:prstGeom prst="line">
            <a:avLst/>
          </a:prstGeom>
          <a:noFill/>
          <a:ln w="6350" cap="flat" cmpd="sng" algn="ctr">
            <a:solidFill>
              <a:srgbClr val="4472C4"/>
            </a:solidFill>
            <a:prstDash val="solid"/>
            <a:miter lim="800000"/>
          </a:ln>
          <a:effectLst/>
        </p:spPr>
      </p:cxnSp>
      <p:cxnSp>
        <p:nvCxnSpPr>
          <p:cNvPr id="52" name="Straight Connector 51">
            <a:extLst>
              <a:ext uri="{FF2B5EF4-FFF2-40B4-BE49-F238E27FC236}">
                <a16:creationId xmlns:a16="http://schemas.microsoft.com/office/drawing/2014/main" id="{FBFBA924-D631-4FDD-93EA-2749D5D08AB2}"/>
              </a:ext>
            </a:extLst>
          </p:cNvPr>
          <p:cNvCxnSpPr>
            <a:cxnSpLocks/>
          </p:cNvCxnSpPr>
          <p:nvPr/>
        </p:nvCxnSpPr>
        <p:spPr>
          <a:xfrm flipV="1">
            <a:off x="8439150" y="1504950"/>
            <a:ext cx="0" cy="1815372"/>
          </a:xfrm>
          <a:prstGeom prst="line">
            <a:avLst/>
          </a:prstGeom>
          <a:noFill/>
          <a:ln w="6350" cap="flat" cmpd="sng" algn="ctr">
            <a:solidFill>
              <a:srgbClr val="4472C4"/>
            </a:solidFill>
            <a:prstDash val="solid"/>
            <a:miter lim="800000"/>
          </a:ln>
          <a:effectLst/>
        </p:spPr>
      </p:cxnSp>
      <p:cxnSp>
        <p:nvCxnSpPr>
          <p:cNvPr id="53" name="Straight Connector 52">
            <a:extLst>
              <a:ext uri="{FF2B5EF4-FFF2-40B4-BE49-F238E27FC236}">
                <a16:creationId xmlns:a16="http://schemas.microsoft.com/office/drawing/2014/main" id="{BB2C4F84-37D6-41F4-8957-AD98346B5668}"/>
              </a:ext>
            </a:extLst>
          </p:cNvPr>
          <p:cNvCxnSpPr>
            <a:cxnSpLocks/>
          </p:cNvCxnSpPr>
          <p:nvPr/>
        </p:nvCxnSpPr>
        <p:spPr>
          <a:xfrm flipV="1">
            <a:off x="8724900" y="1519102"/>
            <a:ext cx="0" cy="2582569"/>
          </a:xfrm>
          <a:prstGeom prst="line">
            <a:avLst/>
          </a:prstGeom>
          <a:noFill/>
          <a:ln w="6350" cap="flat" cmpd="sng" algn="ctr">
            <a:solidFill>
              <a:srgbClr val="4472C4"/>
            </a:solidFill>
            <a:prstDash val="solid"/>
            <a:miter lim="800000"/>
          </a:ln>
          <a:effectLst/>
        </p:spPr>
      </p:cxnSp>
      <p:cxnSp>
        <p:nvCxnSpPr>
          <p:cNvPr id="54" name="Straight Connector 53">
            <a:extLst>
              <a:ext uri="{FF2B5EF4-FFF2-40B4-BE49-F238E27FC236}">
                <a16:creationId xmlns:a16="http://schemas.microsoft.com/office/drawing/2014/main" id="{2A3824CE-6BCE-4BA6-A7BF-F98947276070}"/>
              </a:ext>
            </a:extLst>
          </p:cNvPr>
          <p:cNvCxnSpPr>
            <a:cxnSpLocks/>
          </p:cNvCxnSpPr>
          <p:nvPr/>
        </p:nvCxnSpPr>
        <p:spPr>
          <a:xfrm flipV="1">
            <a:off x="9029700" y="1519102"/>
            <a:ext cx="0" cy="3367337"/>
          </a:xfrm>
          <a:prstGeom prst="line">
            <a:avLst/>
          </a:prstGeom>
          <a:noFill/>
          <a:ln w="6350" cap="flat" cmpd="sng" algn="ctr">
            <a:solidFill>
              <a:srgbClr val="4472C4"/>
            </a:solidFill>
            <a:prstDash val="solid"/>
            <a:miter lim="800000"/>
          </a:ln>
          <a:effectLst/>
        </p:spPr>
      </p:cxnSp>
      <p:cxnSp>
        <p:nvCxnSpPr>
          <p:cNvPr id="55" name="Straight Connector 54">
            <a:extLst>
              <a:ext uri="{FF2B5EF4-FFF2-40B4-BE49-F238E27FC236}">
                <a16:creationId xmlns:a16="http://schemas.microsoft.com/office/drawing/2014/main" id="{8C53D0AE-76CF-4E3D-8743-8DF769713ED9}"/>
              </a:ext>
            </a:extLst>
          </p:cNvPr>
          <p:cNvCxnSpPr>
            <a:cxnSpLocks/>
          </p:cNvCxnSpPr>
          <p:nvPr/>
        </p:nvCxnSpPr>
        <p:spPr>
          <a:xfrm>
            <a:off x="8439150" y="3320322"/>
            <a:ext cx="0" cy="289653"/>
          </a:xfrm>
          <a:prstGeom prst="line">
            <a:avLst/>
          </a:prstGeom>
          <a:noFill/>
          <a:ln w="6350" cap="flat" cmpd="sng" algn="ctr">
            <a:solidFill>
              <a:srgbClr val="4472C4"/>
            </a:solidFill>
            <a:prstDash val="solid"/>
            <a:miter lim="800000"/>
          </a:ln>
          <a:effectLst/>
        </p:spPr>
      </p:cxnSp>
      <p:cxnSp>
        <p:nvCxnSpPr>
          <p:cNvPr id="56" name="Straight Connector 55">
            <a:extLst>
              <a:ext uri="{FF2B5EF4-FFF2-40B4-BE49-F238E27FC236}">
                <a16:creationId xmlns:a16="http://schemas.microsoft.com/office/drawing/2014/main" id="{97328F65-A973-4939-8972-234956CE16F4}"/>
              </a:ext>
            </a:extLst>
          </p:cNvPr>
          <p:cNvCxnSpPr>
            <a:cxnSpLocks/>
          </p:cNvCxnSpPr>
          <p:nvPr/>
        </p:nvCxnSpPr>
        <p:spPr>
          <a:xfrm>
            <a:off x="8724900" y="4101671"/>
            <a:ext cx="0" cy="385190"/>
          </a:xfrm>
          <a:prstGeom prst="line">
            <a:avLst/>
          </a:prstGeom>
          <a:noFill/>
          <a:ln w="6350" cap="flat" cmpd="sng" algn="ctr">
            <a:solidFill>
              <a:srgbClr val="4472C4"/>
            </a:solidFill>
            <a:prstDash val="solid"/>
            <a:miter lim="800000"/>
          </a:ln>
          <a:effectLst/>
        </p:spPr>
      </p:cxnSp>
      <p:cxnSp>
        <p:nvCxnSpPr>
          <p:cNvPr id="57" name="Straight Connector 56">
            <a:extLst>
              <a:ext uri="{FF2B5EF4-FFF2-40B4-BE49-F238E27FC236}">
                <a16:creationId xmlns:a16="http://schemas.microsoft.com/office/drawing/2014/main" id="{9B49A071-5FE7-4D16-8D99-B9B5F22ECD9F}"/>
              </a:ext>
            </a:extLst>
          </p:cNvPr>
          <p:cNvCxnSpPr>
            <a:cxnSpLocks/>
          </p:cNvCxnSpPr>
          <p:nvPr/>
        </p:nvCxnSpPr>
        <p:spPr>
          <a:xfrm>
            <a:off x="9029700" y="4886439"/>
            <a:ext cx="0" cy="448272"/>
          </a:xfrm>
          <a:prstGeom prst="line">
            <a:avLst/>
          </a:prstGeom>
          <a:noFill/>
          <a:ln w="6350" cap="flat" cmpd="sng" algn="ctr">
            <a:solidFill>
              <a:srgbClr val="4472C4"/>
            </a:solidFill>
            <a:prstDash val="solid"/>
            <a:miter lim="800000"/>
          </a:ln>
          <a:effectLst/>
        </p:spPr>
      </p:cxnSp>
      <p:cxnSp>
        <p:nvCxnSpPr>
          <p:cNvPr id="58" name="Straight Connector 57">
            <a:extLst>
              <a:ext uri="{FF2B5EF4-FFF2-40B4-BE49-F238E27FC236}">
                <a16:creationId xmlns:a16="http://schemas.microsoft.com/office/drawing/2014/main" id="{E6FC5E58-7036-456E-8DE7-333A1663E13A}"/>
              </a:ext>
            </a:extLst>
          </p:cNvPr>
          <p:cNvCxnSpPr>
            <a:cxnSpLocks/>
          </p:cNvCxnSpPr>
          <p:nvPr/>
        </p:nvCxnSpPr>
        <p:spPr>
          <a:xfrm>
            <a:off x="9382125" y="5768975"/>
            <a:ext cx="0" cy="257250"/>
          </a:xfrm>
          <a:prstGeom prst="line">
            <a:avLst/>
          </a:prstGeom>
          <a:noFill/>
          <a:ln w="6350" cap="flat" cmpd="sng" algn="ctr">
            <a:solidFill>
              <a:srgbClr val="4472C4"/>
            </a:solidFill>
            <a:prstDash val="solid"/>
            <a:miter lim="800000"/>
          </a:ln>
          <a:effectLst/>
        </p:spPr>
      </p:cxnSp>
      <p:sp>
        <p:nvSpPr>
          <p:cNvPr id="59" name="Flowchart: Terminator 58">
            <a:extLst>
              <a:ext uri="{FF2B5EF4-FFF2-40B4-BE49-F238E27FC236}">
                <a16:creationId xmlns:a16="http://schemas.microsoft.com/office/drawing/2014/main" id="{983BF414-0A25-4889-9559-0235B54F834F}"/>
              </a:ext>
            </a:extLst>
          </p:cNvPr>
          <p:cNvSpPr/>
          <p:nvPr/>
        </p:nvSpPr>
        <p:spPr>
          <a:xfrm>
            <a:off x="6078438" y="6548247"/>
            <a:ext cx="1526977" cy="332315"/>
          </a:xfrm>
          <a:prstGeom prst="flowChartTerminator">
            <a:avLst/>
          </a:prstGeom>
          <a:solidFill>
            <a:sysClr val="window" lastClr="FFFFFF"/>
          </a:solidFill>
          <a:ln w="12700" cap="flat" cmpd="sng" algn="ctr">
            <a:solidFill>
              <a:srgbClr val="70AD47"/>
            </a:solid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IN" sz="1200" b="0" i="0" u="none" strike="noStrike" kern="0" cap="none" spc="0" normalizeH="0" baseline="0" noProof="0" dirty="0">
                <a:ln>
                  <a:noFill/>
                </a:ln>
                <a:solidFill>
                  <a:prstClr val="black"/>
                </a:solidFill>
                <a:effectLst/>
                <a:uLnTx/>
                <a:uFillTx/>
                <a:latin typeface="Calibri" panose="020F0502020204030204"/>
                <a:ea typeface="+mn-ea"/>
                <a:cs typeface="+mn-cs"/>
              </a:rPr>
              <a:t>Fall detected &amp; trigger GSM </a:t>
            </a:r>
          </a:p>
        </p:txBody>
      </p:sp>
      <p:cxnSp>
        <p:nvCxnSpPr>
          <p:cNvPr id="60" name="Straight Arrow Connector 59">
            <a:extLst>
              <a:ext uri="{FF2B5EF4-FFF2-40B4-BE49-F238E27FC236}">
                <a16:creationId xmlns:a16="http://schemas.microsoft.com/office/drawing/2014/main" id="{ADFA207E-D9B2-4689-92B0-BA9C6130055B}"/>
              </a:ext>
            </a:extLst>
          </p:cNvPr>
          <p:cNvCxnSpPr>
            <a:cxnSpLocks/>
            <a:stCxn id="41" idx="2"/>
            <a:endCxn id="59" idx="0"/>
          </p:cNvCxnSpPr>
          <p:nvPr/>
        </p:nvCxnSpPr>
        <p:spPr>
          <a:xfrm flipH="1">
            <a:off x="6841927" y="6332549"/>
            <a:ext cx="1" cy="215698"/>
          </a:xfrm>
          <a:prstGeom prst="straightConnector1">
            <a:avLst/>
          </a:prstGeom>
          <a:noFill/>
          <a:ln w="6350" cap="flat" cmpd="sng" algn="ctr">
            <a:solidFill>
              <a:srgbClr val="4472C4"/>
            </a:solidFill>
            <a:prstDash val="solid"/>
            <a:miter lim="800000"/>
            <a:tailEnd type="triangle"/>
          </a:ln>
          <a:effectLst/>
        </p:spPr>
      </p:cxnSp>
      <p:cxnSp>
        <p:nvCxnSpPr>
          <p:cNvPr id="61" name="Straight Connector 60">
            <a:extLst>
              <a:ext uri="{FF2B5EF4-FFF2-40B4-BE49-F238E27FC236}">
                <a16:creationId xmlns:a16="http://schemas.microsoft.com/office/drawing/2014/main" id="{7C43E34E-816C-4FBD-B346-BEC041882777}"/>
              </a:ext>
            </a:extLst>
          </p:cNvPr>
          <p:cNvCxnSpPr>
            <a:cxnSpLocks/>
            <a:endCxn id="38" idx="3"/>
          </p:cNvCxnSpPr>
          <p:nvPr/>
        </p:nvCxnSpPr>
        <p:spPr>
          <a:xfrm flipH="1">
            <a:off x="8293755" y="3685814"/>
            <a:ext cx="145395" cy="0"/>
          </a:xfrm>
          <a:prstGeom prst="line">
            <a:avLst/>
          </a:prstGeom>
          <a:noFill/>
          <a:ln w="6350" cap="flat" cmpd="sng" algn="ctr">
            <a:solidFill>
              <a:srgbClr val="4472C4"/>
            </a:solidFill>
            <a:prstDash val="solid"/>
            <a:miter lim="800000"/>
          </a:ln>
          <a:effectLst/>
        </p:spPr>
      </p:cxnSp>
      <p:cxnSp>
        <p:nvCxnSpPr>
          <p:cNvPr id="62" name="Straight Connector 61">
            <a:extLst>
              <a:ext uri="{FF2B5EF4-FFF2-40B4-BE49-F238E27FC236}">
                <a16:creationId xmlns:a16="http://schemas.microsoft.com/office/drawing/2014/main" id="{4FFDDECB-329B-4536-B5D8-FD1CF3A7D000}"/>
              </a:ext>
            </a:extLst>
          </p:cNvPr>
          <p:cNvCxnSpPr>
            <a:stCxn id="41" idx="3"/>
          </p:cNvCxnSpPr>
          <p:nvPr/>
        </p:nvCxnSpPr>
        <p:spPr>
          <a:xfrm>
            <a:off x="8293710" y="6026225"/>
            <a:ext cx="1088415" cy="0"/>
          </a:xfrm>
          <a:prstGeom prst="line">
            <a:avLst/>
          </a:prstGeom>
          <a:noFill/>
          <a:ln w="6350" cap="flat" cmpd="sng" algn="ctr">
            <a:solidFill>
              <a:srgbClr val="4472C4"/>
            </a:solidFill>
            <a:prstDash val="solid"/>
            <a:miter lim="800000"/>
          </a:ln>
          <a:effectLst/>
        </p:spPr>
      </p:cxnSp>
      <p:cxnSp>
        <p:nvCxnSpPr>
          <p:cNvPr id="63" name="Straight Connector 62">
            <a:extLst>
              <a:ext uri="{FF2B5EF4-FFF2-40B4-BE49-F238E27FC236}">
                <a16:creationId xmlns:a16="http://schemas.microsoft.com/office/drawing/2014/main" id="{6E2EFB9E-CC08-4279-8DB0-31DDAB637BAE}"/>
              </a:ext>
            </a:extLst>
          </p:cNvPr>
          <p:cNvCxnSpPr/>
          <p:nvPr/>
        </p:nvCxnSpPr>
        <p:spPr>
          <a:xfrm flipV="1">
            <a:off x="8439150" y="3543300"/>
            <a:ext cx="0" cy="142514"/>
          </a:xfrm>
          <a:prstGeom prst="line">
            <a:avLst/>
          </a:prstGeom>
          <a:noFill/>
          <a:ln w="6350" cap="flat" cmpd="sng" algn="ctr">
            <a:solidFill>
              <a:srgbClr val="4472C4"/>
            </a:solidFill>
            <a:prstDash val="solid"/>
            <a:miter lim="800000"/>
          </a:ln>
          <a:effectLst/>
        </p:spPr>
      </p:cxn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8875D206-D979-48F0-BAE2-A48151F3A5D3}"/>
                  </a:ext>
                </a:extLst>
              </p:cNvPr>
              <p:cNvSpPr txBox="1"/>
              <p:nvPr/>
            </p:nvSpPr>
            <p:spPr>
              <a:xfrm>
                <a:off x="698509" y="2790031"/>
                <a:ext cx="3290295" cy="601318"/>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IN" b="0" i="1" u="none" smtClean="0">
                          <a:latin typeface="Cambria Math" panose="02040503050406030204" pitchFamily="18" charset="0"/>
                        </a:rPr>
                        <m:t>𝐴𝑀</m:t>
                      </m:r>
                      <m:r>
                        <a:rPr lang="en-IN" b="0" i="1" u="none" smtClean="0">
                          <a:latin typeface="Cambria Math" panose="02040503050406030204" pitchFamily="18" charset="0"/>
                          <a:ea typeface="Cambria Math" panose="02040503050406030204" pitchFamily="18" charset="0"/>
                        </a:rPr>
                        <m:t>=</m:t>
                      </m:r>
                      <m:rad>
                        <m:radPr>
                          <m:degHide m:val="on"/>
                          <m:ctrlPr>
                            <a:rPr lang="en-IN" u="none" smtClean="0">
                              <a:latin typeface="Cambria Math" panose="02040503050406030204" pitchFamily="18" charset="0"/>
                            </a:rPr>
                          </m:ctrlPr>
                        </m:radPr>
                        <m:deg/>
                        <m:e>
                          <m:sSubSup>
                            <m:sSubSupPr>
                              <m:ctrlPr>
                                <a:rPr lang="en-IN" u="none">
                                  <a:latin typeface="Cambria Math" panose="02040503050406030204" pitchFamily="18" charset="0"/>
                                </a:rPr>
                              </m:ctrlPr>
                            </m:sSubSupPr>
                            <m:e>
                              <m:r>
                                <a:rPr lang="en-IN" i="1" u="none">
                                  <a:latin typeface="Cambria Math" panose="02040503050406030204" pitchFamily="18" charset="0"/>
                                </a:rPr>
                                <m:t>𝑎</m:t>
                              </m:r>
                            </m:e>
                            <m:sub>
                              <m:r>
                                <a:rPr lang="en-IN" i="1" u="none">
                                  <a:latin typeface="Cambria Math" panose="02040503050406030204" pitchFamily="18" charset="0"/>
                                </a:rPr>
                                <m:t>𝑥</m:t>
                              </m:r>
                            </m:sub>
                            <m:sup>
                              <m:r>
                                <a:rPr lang="en-IN" i="0" u="none">
                                  <a:latin typeface="Cambria Math" panose="02040503050406030204" pitchFamily="18" charset="0"/>
                                </a:rPr>
                                <m:t>2</m:t>
                              </m:r>
                            </m:sup>
                          </m:sSubSup>
                          <m:r>
                            <a:rPr lang="en-IN" i="0" u="none">
                              <a:latin typeface="Cambria Math" panose="02040503050406030204" pitchFamily="18" charset="0"/>
                            </a:rPr>
                            <m:t>+</m:t>
                          </m:r>
                          <m:sSubSup>
                            <m:sSubSupPr>
                              <m:ctrlPr>
                                <a:rPr lang="en-IN" i="1" u="none">
                                  <a:latin typeface="Cambria Math" panose="02040503050406030204" pitchFamily="18" charset="0"/>
                                </a:rPr>
                              </m:ctrlPr>
                            </m:sSubSupPr>
                            <m:e>
                              <m:r>
                                <a:rPr lang="en-IN" i="1" u="none">
                                  <a:latin typeface="Cambria Math" panose="02040503050406030204" pitchFamily="18" charset="0"/>
                                </a:rPr>
                                <m:t>𝑎</m:t>
                              </m:r>
                            </m:e>
                            <m:sub>
                              <m:r>
                                <a:rPr lang="en-IN" i="1" u="none">
                                  <a:latin typeface="Cambria Math" panose="02040503050406030204" pitchFamily="18" charset="0"/>
                                </a:rPr>
                                <m:t>𝑦</m:t>
                              </m:r>
                            </m:sub>
                            <m:sup>
                              <m:r>
                                <a:rPr lang="en-IN" i="0" u="none">
                                  <a:latin typeface="Cambria Math" panose="02040503050406030204" pitchFamily="18" charset="0"/>
                                </a:rPr>
                                <m:t>2</m:t>
                              </m:r>
                            </m:sup>
                          </m:sSubSup>
                          <m:r>
                            <a:rPr lang="en-IN" i="0" u="none">
                              <a:latin typeface="Cambria Math" panose="02040503050406030204" pitchFamily="18" charset="0"/>
                            </a:rPr>
                            <m:t>+</m:t>
                          </m:r>
                          <m:sSubSup>
                            <m:sSubSupPr>
                              <m:ctrlPr>
                                <a:rPr lang="en-IN" i="1" u="none">
                                  <a:latin typeface="Cambria Math" panose="02040503050406030204" pitchFamily="18" charset="0"/>
                                </a:rPr>
                              </m:ctrlPr>
                            </m:sSubSupPr>
                            <m:e>
                              <m:r>
                                <a:rPr lang="en-IN" i="1" u="none">
                                  <a:latin typeface="Cambria Math" panose="02040503050406030204" pitchFamily="18" charset="0"/>
                                </a:rPr>
                                <m:t>𝑎</m:t>
                              </m:r>
                            </m:e>
                            <m:sub>
                              <m:r>
                                <a:rPr lang="en-IN" i="1" u="none">
                                  <a:latin typeface="Cambria Math" panose="02040503050406030204" pitchFamily="18" charset="0"/>
                                </a:rPr>
                                <m:t>𝑧</m:t>
                              </m:r>
                            </m:sub>
                            <m:sup>
                              <m:r>
                                <a:rPr lang="en-IN" i="0" u="none">
                                  <a:latin typeface="Cambria Math" panose="02040503050406030204" pitchFamily="18" charset="0"/>
                                </a:rPr>
                                <m:t>2</m:t>
                              </m:r>
                            </m:sup>
                          </m:sSubSup>
                        </m:e>
                      </m:rad>
                    </m:oMath>
                  </m:oMathPara>
                </a14:m>
                <a:endParaRPr lang="en-IN" u="none" dirty="0"/>
              </a:p>
            </p:txBody>
          </p:sp>
        </mc:Choice>
        <mc:Fallback>
          <p:sp>
            <p:nvSpPr>
              <p:cNvPr id="4" name="TextBox 3">
                <a:extLst>
                  <a:ext uri="{FF2B5EF4-FFF2-40B4-BE49-F238E27FC236}">
                    <a16:creationId xmlns:a16="http://schemas.microsoft.com/office/drawing/2014/main" id="{8875D206-D979-48F0-BAE2-A48151F3A5D3}"/>
                  </a:ext>
                </a:extLst>
              </p:cNvPr>
              <p:cNvSpPr txBox="1">
                <a:spLocks noRot="1" noChangeAspect="1" noMove="1" noResize="1" noEditPoints="1" noAdjustHandles="1" noChangeArrowheads="1" noChangeShapeType="1" noTextEdit="1"/>
              </p:cNvSpPr>
              <p:nvPr/>
            </p:nvSpPr>
            <p:spPr>
              <a:xfrm>
                <a:off x="698509" y="2790031"/>
                <a:ext cx="3290295" cy="601318"/>
              </a:xfrm>
              <a:prstGeom prst="rect">
                <a:avLst/>
              </a:prstGeom>
              <a:blipFill>
                <a:blip r:embed="rId2"/>
                <a:stretch>
                  <a:fillRect b="-1020"/>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E9861155-39DE-4083-B4AA-1155DBDA105A}"/>
                  </a:ext>
                </a:extLst>
              </p:cNvPr>
              <p:cNvSpPr txBox="1"/>
              <p:nvPr/>
            </p:nvSpPr>
            <p:spPr>
              <a:xfrm>
                <a:off x="917692" y="4160369"/>
                <a:ext cx="2981208" cy="1006942"/>
              </a:xfrm>
              <a:prstGeom prst="rect">
                <a:avLst/>
              </a:prstGeom>
              <a:noFill/>
            </p:spPr>
            <p:txBody>
              <a:bodyPr wrap="square" rtlCol="0">
                <a:spAutoFit/>
              </a:bodyPr>
              <a:lstStyle/>
              <a:p>
                <a:pPr algn="just"/>
                <a14:m>
                  <m:oMathPara xmlns:m="http://schemas.openxmlformats.org/officeDocument/2006/math">
                    <m:oMathParaPr>
                      <m:jc m:val="centerGroup"/>
                    </m:oMathParaPr>
                    <m:oMath xmlns:m="http://schemas.openxmlformats.org/officeDocument/2006/math">
                      <m:sSubSup>
                        <m:sSubSupPr>
                          <m:ctrlPr>
                            <a:rPr lang="en-IN" u="none" smtClean="0">
                              <a:latin typeface="Cambria Math" panose="02040503050406030204" pitchFamily="18" charset="0"/>
                            </a:rPr>
                          </m:ctrlPr>
                        </m:sSubSupPr>
                        <m:e>
                          <m:r>
                            <a:rPr lang="en-IN" u="none">
                              <a:latin typeface="Cambria Math" panose="02040503050406030204" pitchFamily="18" charset="0"/>
                            </a:rPr>
                            <m:t>𝑎</m:t>
                          </m:r>
                        </m:e>
                        <m:sub>
                          <m:r>
                            <a:rPr lang="en-IN" u="none">
                              <a:latin typeface="Cambria Math" panose="02040503050406030204" pitchFamily="18" charset="0"/>
                            </a:rPr>
                            <m:t>𝑥</m:t>
                          </m:r>
                        </m:sub>
                        <m:sup/>
                      </m:sSubSup>
                      <m:r>
                        <a:rPr lang="en-IN" b="0" i="0" u="none" smtClean="0">
                          <a:latin typeface="Cambria Math" panose="02040503050406030204" pitchFamily="18" charset="0"/>
                        </a:rPr>
                        <m:t>,</m:t>
                      </m:r>
                      <m:sSubSup>
                        <m:sSubSupPr>
                          <m:ctrlPr>
                            <a:rPr lang="en-IN" u="none">
                              <a:latin typeface="Cambria Math" panose="02040503050406030204" pitchFamily="18" charset="0"/>
                            </a:rPr>
                          </m:ctrlPr>
                        </m:sSubSupPr>
                        <m:e>
                          <m:r>
                            <a:rPr lang="en-IN" u="none">
                              <a:latin typeface="Cambria Math" panose="02040503050406030204" pitchFamily="18" charset="0"/>
                            </a:rPr>
                            <m:t>𝑎</m:t>
                          </m:r>
                        </m:e>
                        <m:sub>
                          <m:r>
                            <a:rPr lang="en-IN" u="none">
                              <a:latin typeface="Cambria Math" panose="02040503050406030204" pitchFamily="18" charset="0"/>
                            </a:rPr>
                            <m:t>𝑦</m:t>
                          </m:r>
                        </m:sub>
                        <m:sup/>
                      </m:sSubSup>
                      <m:r>
                        <a:rPr lang="en-IN" b="0" i="0" u="none" smtClean="0">
                          <a:latin typeface="Cambria Math" panose="02040503050406030204" pitchFamily="18" charset="0"/>
                        </a:rPr>
                        <m:t>,</m:t>
                      </m:r>
                      <m:sSubSup>
                        <m:sSubSupPr>
                          <m:ctrlPr>
                            <a:rPr lang="en-IN" u="none">
                              <a:latin typeface="Cambria Math" panose="02040503050406030204" pitchFamily="18" charset="0"/>
                            </a:rPr>
                          </m:ctrlPr>
                        </m:sSubSupPr>
                        <m:e>
                          <m:r>
                            <a:rPr lang="en-IN" u="none">
                              <a:latin typeface="Cambria Math" panose="02040503050406030204" pitchFamily="18" charset="0"/>
                            </a:rPr>
                            <m:t>𝑎</m:t>
                          </m:r>
                        </m:e>
                        <m:sub>
                          <m:r>
                            <a:rPr lang="en-IN" u="none">
                              <a:latin typeface="Cambria Math" panose="02040503050406030204" pitchFamily="18" charset="0"/>
                            </a:rPr>
                            <m:t>𝑧</m:t>
                          </m:r>
                        </m:sub>
                        <m:sup/>
                      </m:sSubSup>
                      <m:r>
                        <a:rPr lang="en-IN" b="0" i="1" u="none" smtClean="0">
                          <a:latin typeface="Cambria Math" panose="02040503050406030204" pitchFamily="18" charset="0"/>
                        </a:rPr>
                        <m:t>,</m:t>
                      </m:r>
                      <m:r>
                        <m:rPr>
                          <m:sty m:val="p"/>
                        </m:rPr>
                        <a:rPr lang="en-IN" b="0" i="0" u="none" smtClean="0">
                          <a:latin typeface="Cambria Math" panose="02040503050406030204" pitchFamily="18" charset="0"/>
                        </a:rPr>
                        <m:t>they</m:t>
                      </m:r>
                      <m:r>
                        <a:rPr lang="en-IN" b="0" i="0" u="none" smtClean="0">
                          <a:latin typeface="Cambria Math" panose="02040503050406030204" pitchFamily="18" charset="0"/>
                        </a:rPr>
                        <m:t> </m:t>
                      </m:r>
                      <m:r>
                        <m:rPr>
                          <m:sty m:val="p"/>
                        </m:rPr>
                        <a:rPr lang="en-IN" b="0" i="0" u="none" smtClean="0">
                          <a:latin typeface="Cambria Math" panose="02040503050406030204" pitchFamily="18" charset="0"/>
                        </a:rPr>
                        <m:t>are</m:t>
                      </m:r>
                      <m:r>
                        <a:rPr lang="en-IN" b="0" i="0" u="none" smtClean="0">
                          <a:latin typeface="Cambria Math" panose="02040503050406030204" pitchFamily="18" charset="0"/>
                        </a:rPr>
                        <m:t> </m:t>
                      </m:r>
                      <m:r>
                        <m:rPr>
                          <m:sty m:val="p"/>
                        </m:rPr>
                        <a:rPr lang="en-IN" b="0" i="0" u="none" smtClean="0">
                          <a:latin typeface="Cambria Math" panose="02040503050406030204" pitchFamily="18" charset="0"/>
                        </a:rPr>
                        <m:t>acceleration</m:t>
                      </m:r>
                      <m:r>
                        <a:rPr lang="en-IN" b="0" i="0" u="none" smtClean="0">
                          <a:latin typeface="Cambria Math" panose="02040503050406030204" pitchFamily="18" charset="0"/>
                        </a:rPr>
                        <m:t> </m:t>
                      </m:r>
                      <m:r>
                        <m:rPr>
                          <m:sty m:val="p"/>
                        </m:rPr>
                        <a:rPr lang="en-IN" b="0" i="0" u="none" smtClean="0">
                          <a:latin typeface="Cambria Math" panose="02040503050406030204" pitchFamily="18" charset="0"/>
                        </a:rPr>
                        <m:t>magnitude</m:t>
                      </m:r>
                      <m:r>
                        <a:rPr lang="en-IN" b="0" i="0" u="none" smtClean="0">
                          <a:latin typeface="Cambria Math" panose="02040503050406030204" pitchFamily="18" charset="0"/>
                        </a:rPr>
                        <m:t> </m:t>
                      </m:r>
                    </m:oMath>
                  </m:oMathPara>
                </a14:m>
                <a:endParaRPr lang="en-IN" b="0" u="none" dirty="0"/>
              </a:p>
              <a:p>
                <a:pPr algn="just"/>
                <a:r>
                  <a:rPr lang="en-IN" i="0" u="none" dirty="0"/>
                  <a:t>across </a:t>
                </a:r>
                <a:r>
                  <a:rPr lang="en-IN" i="0" u="none" dirty="0" err="1"/>
                  <a:t>x,y</a:t>
                </a:r>
                <a:r>
                  <a:rPr lang="en-IN" i="0" u="none" dirty="0"/>
                  <a:t> and z axis sensed by accelerometer.</a:t>
                </a:r>
              </a:p>
            </p:txBody>
          </p:sp>
        </mc:Choice>
        <mc:Fallback>
          <p:sp>
            <p:nvSpPr>
              <p:cNvPr id="6" name="TextBox 5">
                <a:extLst>
                  <a:ext uri="{FF2B5EF4-FFF2-40B4-BE49-F238E27FC236}">
                    <a16:creationId xmlns:a16="http://schemas.microsoft.com/office/drawing/2014/main" id="{E9861155-39DE-4083-B4AA-1155DBDA105A}"/>
                  </a:ext>
                </a:extLst>
              </p:cNvPr>
              <p:cNvSpPr txBox="1">
                <a:spLocks noRot="1" noChangeAspect="1" noMove="1" noResize="1" noEditPoints="1" noAdjustHandles="1" noChangeArrowheads="1" noChangeShapeType="1" noTextEdit="1"/>
              </p:cNvSpPr>
              <p:nvPr/>
            </p:nvSpPr>
            <p:spPr>
              <a:xfrm>
                <a:off x="917692" y="4160369"/>
                <a:ext cx="2981208" cy="1006942"/>
              </a:xfrm>
              <a:prstGeom prst="rect">
                <a:avLst/>
              </a:prstGeom>
              <a:blipFill>
                <a:blip r:embed="rId3"/>
                <a:stretch>
                  <a:fillRect l="-1227" r="-33538" b="-6627"/>
                </a:stretch>
              </a:blipFill>
            </p:spPr>
            <p:txBody>
              <a:bodyPr/>
              <a:lstStyle/>
              <a:p>
                <a:r>
                  <a:rPr lang="en-IN">
                    <a:noFill/>
                  </a:rPr>
                  <a:t> </a:t>
                </a:r>
              </a:p>
            </p:txBody>
          </p:sp>
        </mc:Fallback>
      </mc:AlternateContent>
    </p:spTree>
    <p:extLst>
      <p:ext uri="{BB962C8B-B14F-4D97-AF65-F5344CB8AC3E}">
        <p14:creationId xmlns:p14="http://schemas.microsoft.com/office/powerpoint/2010/main" val="95294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199231"/>
            <a:ext cx="6767512" cy="560387"/>
          </a:xfrm>
        </p:spPr>
        <p:txBody>
          <a:bodyPr/>
          <a:lstStyle/>
          <a:p>
            <a:r>
              <a:rPr lang="en-IN" sz="3600" dirty="0">
                <a:solidFill>
                  <a:srgbClr val="C00000"/>
                </a:solidFill>
                <a:latin typeface="Cambria" panose="02040503050406030204" pitchFamily="18" charset="0"/>
              </a:rPr>
              <a:t>         Methodology</a:t>
            </a:r>
          </a:p>
        </p:txBody>
      </p:sp>
      <p:sp>
        <p:nvSpPr>
          <p:cNvPr id="4" name="Slide Number Placeholder 3"/>
          <p:cNvSpPr>
            <a:spLocks noGrp="1"/>
          </p:cNvSpPr>
          <p:nvPr>
            <p:ph type="sldNum" sz="quarter" idx="11"/>
          </p:nvPr>
        </p:nvSpPr>
        <p:spPr/>
        <p:txBody>
          <a:bodyPr/>
          <a:lstStyle/>
          <a:p>
            <a:pPr>
              <a:defRPr/>
            </a:pPr>
            <a:fld id="{5A574AF9-54B2-4954-A529-1353457F4588}" type="slidenum">
              <a:rPr lang="de-DE" smtClean="0"/>
              <a:pPr>
                <a:defRPr/>
              </a:pPr>
              <a:t>13</a:t>
            </a:fld>
            <a:endParaRPr lang="de-DE"/>
          </a:p>
        </p:txBody>
      </p:sp>
      <p:sp>
        <p:nvSpPr>
          <p:cNvPr id="5" name="Date Placeholder 3"/>
          <p:cNvSpPr txBox="1">
            <a:spLocks/>
          </p:cNvSpPr>
          <p:nvPr/>
        </p:nvSpPr>
        <p:spPr bwMode="gray">
          <a:xfrm>
            <a:off x="1155700" y="7203138"/>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pic>
        <p:nvPicPr>
          <p:cNvPr id="6"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56500" y="3628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descr="A screenshot of a cell phone&#10;&#10;Description generated with high confidence">
            <a:extLst>
              <a:ext uri="{FF2B5EF4-FFF2-40B4-BE49-F238E27FC236}">
                <a16:creationId xmlns:a16="http://schemas.microsoft.com/office/drawing/2014/main" id="{ADC80C5F-9770-451A-A567-AB34E292D3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499" y="1418431"/>
            <a:ext cx="9103685" cy="4114800"/>
          </a:xfrm>
          <a:prstGeom prst="rect">
            <a:avLst/>
          </a:prstGeom>
        </p:spPr>
      </p:pic>
      <p:sp>
        <p:nvSpPr>
          <p:cNvPr id="15" name="TextBox 14">
            <a:extLst>
              <a:ext uri="{FF2B5EF4-FFF2-40B4-BE49-F238E27FC236}">
                <a16:creationId xmlns:a16="http://schemas.microsoft.com/office/drawing/2014/main" id="{379A2199-FF4F-4D08-BE8A-AC36420694BD}"/>
              </a:ext>
            </a:extLst>
          </p:cNvPr>
          <p:cNvSpPr txBox="1"/>
          <p:nvPr/>
        </p:nvSpPr>
        <p:spPr>
          <a:xfrm>
            <a:off x="546100" y="5716111"/>
            <a:ext cx="9732963" cy="656077"/>
          </a:xfrm>
          <a:prstGeom prst="rect">
            <a:avLst/>
          </a:prstGeom>
          <a:noFill/>
        </p:spPr>
        <p:txBody>
          <a:bodyPr wrap="square" rtlCol="0">
            <a:spAutoFit/>
          </a:bodyPr>
          <a:lstStyle/>
          <a:p>
            <a:pPr algn="just"/>
            <a:r>
              <a:rPr lang="en-IN" i="0" u="none" dirty="0"/>
              <a:t>Tabular representation of Upper and lower peak values of acceleration(g) during various ADL(activities in daily living) </a:t>
            </a:r>
          </a:p>
        </p:txBody>
      </p:sp>
    </p:spTree>
    <p:extLst>
      <p:ext uri="{BB962C8B-B14F-4D97-AF65-F5344CB8AC3E}">
        <p14:creationId xmlns:p14="http://schemas.microsoft.com/office/powerpoint/2010/main" val="30107977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199231"/>
            <a:ext cx="6767512" cy="560387"/>
          </a:xfrm>
        </p:spPr>
        <p:txBody>
          <a:bodyPr/>
          <a:lstStyle/>
          <a:p>
            <a:r>
              <a:rPr lang="en-IN" sz="3600" dirty="0">
                <a:solidFill>
                  <a:srgbClr val="C00000"/>
                </a:solidFill>
                <a:latin typeface="Cambria" panose="02040503050406030204" pitchFamily="18" charset="0"/>
              </a:rPr>
              <a:t>         Methodology</a:t>
            </a:r>
          </a:p>
        </p:txBody>
      </p:sp>
      <p:sp>
        <p:nvSpPr>
          <p:cNvPr id="4" name="Slide Number Placeholder 3"/>
          <p:cNvSpPr>
            <a:spLocks noGrp="1"/>
          </p:cNvSpPr>
          <p:nvPr>
            <p:ph type="sldNum" sz="quarter" idx="11"/>
          </p:nvPr>
        </p:nvSpPr>
        <p:spPr/>
        <p:txBody>
          <a:bodyPr/>
          <a:lstStyle/>
          <a:p>
            <a:pPr>
              <a:defRPr/>
            </a:pPr>
            <a:fld id="{5A574AF9-54B2-4954-A529-1353457F4588}" type="slidenum">
              <a:rPr lang="de-DE" smtClean="0"/>
              <a:pPr>
                <a:defRPr/>
              </a:pPr>
              <a:t>14</a:t>
            </a:fld>
            <a:endParaRPr lang="de-DE"/>
          </a:p>
        </p:txBody>
      </p:sp>
      <p:sp>
        <p:nvSpPr>
          <p:cNvPr id="5" name="Date Placeholder 3"/>
          <p:cNvSpPr txBox="1">
            <a:spLocks/>
          </p:cNvSpPr>
          <p:nvPr/>
        </p:nvSpPr>
        <p:spPr bwMode="gray">
          <a:xfrm>
            <a:off x="1155700" y="7203138"/>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pic>
        <p:nvPicPr>
          <p:cNvPr id="6"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56500" y="3628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descr="A close up of a map&#10;&#10;Description generated with very high confidence">
            <a:extLst>
              <a:ext uri="{FF2B5EF4-FFF2-40B4-BE49-F238E27FC236}">
                <a16:creationId xmlns:a16="http://schemas.microsoft.com/office/drawing/2014/main" id="{68AE5B8A-8815-4100-B79B-7C2E9EC6BF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8652" y="1797978"/>
            <a:ext cx="7413380" cy="3963853"/>
          </a:xfrm>
          <a:prstGeom prst="rect">
            <a:avLst/>
          </a:prstGeom>
        </p:spPr>
      </p:pic>
      <p:sp>
        <p:nvSpPr>
          <p:cNvPr id="8" name="TextBox 7">
            <a:extLst>
              <a:ext uri="{FF2B5EF4-FFF2-40B4-BE49-F238E27FC236}">
                <a16:creationId xmlns:a16="http://schemas.microsoft.com/office/drawing/2014/main" id="{0853B5B3-B9D6-44AF-8FDC-1BF81AAB5DDA}"/>
              </a:ext>
            </a:extLst>
          </p:cNvPr>
          <p:cNvSpPr txBox="1"/>
          <p:nvPr/>
        </p:nvSpPr>
        <p:spPr>
          <a:xfrm>
            <a:off x="1207784" y="5936169"/>
            <a:ext cx="10419104" cy="656077"/>
          </a:xfrm>
          <a:prstGeom prst="rect">
            <a:avLst/>
          </a:prstGeom>
          <a:noFill/>
        </p:spPr>
        <p:txBody>
          <a:bodyPr wrap="square" rtlCol="0">
            <a:spAutoFit/>
          </a:bodyPr>
          <a:lstStyle/>
          <a:p>
            <a:pPr algn="just"/>
            <a:r>
              <a:rPr lang="en-IN" i="0" u="none" dirty="0"/>
              <a:t>Graph showing the upper fall threshold and lower fall threshold reach during a fall. It is plotted </a:t>
            </a:r>
          </a:p>
          <a:p>
            <a:pPr algn="just"/>
            <a:r>
              <a:rPr lang="en-IN" i="0" u="none" dirty="0"/>
              <a:t>In accordance with resultant acceleration(g)v/s time  </a:t>
            </a:r>
          </a:p>
        </p:txBody>
      </p:sp>
    </p:spTree>
    <p:extLst>
      <p:ext uri="{BB962C8B-B14F-4D97-AF65-F5344CB8AC3E}">
        <p14:creationId xmlns:p14="http://schemas.microsoft.com/office/powerpoint/2010/main" val="15710199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275431"/>
            <a:ext cx="6767512" cy="560387"/>
          </a:xfrm>
        </p:spPr>
        <p:txBody>
          <a:bodyPr/>
          <a:lstStyle/>
          <a:p>
            <a:r>
              <a:rPr lang="en-IN" sz="3500" dirty="0">
                <a:solidFill>
                  <a:srgbClr val="C00000"/>
                </a:solidFill>
                <a:latin typeface="Cambria" panose="02040503050406030204" pitchFamily="18" charset="0"/>
              </a:rPr>
              <a:t>Results and Discussion</a:t>
            </a:r>
          </a:p>
        </p:txBody>
      </p:sp>
      <p:pic>
        <p:nvPicPr>
          <p:cNvPr id="6" name="Content Placeholder 5">
            <a:extLst>
              <a:ext uri="{FF2B5EF4-FFF2-40B4-BE49-F238E27FC236}">
                <a16:creationId xmlns:a16="http://schemas.microsoft.com/office/drawing/2014/main" id="{AC09EE01-7BBB-40FA-B0AD-AF0CCE2C5648}"/>
              </a:ext>
            </a:extLst>
          </p:cNvPr>
          <p:cNvPicPr>
            <a:picLocks noGrp="1" noChangeAspect="1"/>
          </p:cNvPicPr>
          <p:nvPr>
            <p:ph idx="1"/>
          </p:nvPr>
        </p:nvPicPr>
        <p:blipFill>
          <a:blip r:embed="rId2"/>
          <a:stretch>
            <a:fillRect/>
          </a:stretch>
        </p:blipFill>
        <p:spPr>
          <a:xfrm>
            <a:off x="663127" y="1951831"/>
            <a:ext cx="4425121" cy="3516055"/>
          </a:xfrm>
          <a:prstGeom prst="rect">
            <a:avLst/>
          </a:prstGeom>
        </p:spPr>
      </p:pic>
      <p:sp>
        <p:nvSpPr>
          <p:cNvPr id="5" name="Slide Number Placeholder 4"/>
          <p:cNvSpPr>
            <a:spLocks noGrp="1"/>
          </p:cNvSpPr>
          <p:nvPr>
            <p:ph type="sldNum" sz="quarter" idx="11"/>
          </p:nvPr>
        </p:nvSpPr>
        <p:spPr/>
        <p:txBody>
          <a:bodyPr/>
          <a:lstStyle/>
          <a:p>
            <a:pPr>
              <a:defRPr/>
            </a:pPr>
            <a:fld id="{5A574AF9-54B2-4954-A529-1353457F4588}" type="slidenum">
              <a:rPr lang="de-DE" smtClean="0"/>
              <a:pPr>
                <a:defRPr/>
              </a:pPr>
              <a:t>15</a:t>
            </a:fld>
            <a:endParaRPr lang="de-DE"/>
          </a:p>
        </p:txBody>
      </p:sp>
      <p:pic>
        <p:nvPicPr>
          <p:cNvPr id="4"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80300" y="3456"/>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Date Placeholder 3"/>
          <p:cNvSpPr txBox="1">
            <a:spLocks/>
          </p:cNvSpPr>
          <p:nvPr/>
        </p:nvSpPr>
        <p:spPr bwMode="gray">
          <a:xfrm>
            <a:off x="1003299" y="7175142"/>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sp>
        <p:nvSpPr>
          <p:cNvPr id="17" name="TextBox 16"/>
          <p:cNvSpPr txBox="1"/>
          <p:nvPr/>
        </p:nvSpPr>
        <p:spPr>
          <a:xfrm>
            <a:off x="4508500" y="5228431"/>
            <a:ext cx="184730" cy="656077"/>
          </a:xfrm>
          <a:prstGeom prst="rect">
            <a:avLst/>
          </a:prstGeom>
          <a:noFill/>
        </p:spPr>
        <p:txBody>
          <a:bodyPr wrap="none" rtlCol="0">
            <a:spAutoFit/>
          </a:bodyPr>
          <a:lstStyle/>
          <a:p>
            <a:endParaRPr lang="en-US" dirty="0"/>
          </a:p>
          <a:p>
            <a:endParaRPr lang="en-US" dirty="0"/>
          </a:p>
        </p:txBody>
      </p:sp>
      <p:sp>
        <p:nvSpPr>
          <p:cNvPr id="8" name="TextBox 7">
            <a:extLst>
              <a:ext uri="{FF2B5EF4-FFF2-40B4-BE49-F238E27FC236}">
                <a16:creationId xmlns:a16="http://schemas.microsoft.com/office/drawing/2014/main" id="{86888E96-A813-4C34-8E20-23290B31067B}"/>
              </a:ext>
            </a:extLst>
          </p:cNvPr>
          <p:cNvSpPr txBox="1"/>
          <p:nvPr/>
        </p:nvSpPr>
        <p:spPr>
          <a:xfrm>
            <a:off x="1827655" y="5467886"/>
            <a:ext cx="1665842" cy="360612"/>
          </a:xfrm>
          <a:prstGeom prst="rect">
            <a:avLst/>
          </a:prstGeom>
          <a:noFill/>
        </p:spPr>
        <p:txBody>
          <a:bodyPr wrap="none" rtlCol="0">
            <a:spAutoFit/>
          </a:bodyPr>
          <a:lstStyle/>
          <a:p>
            <a:r>
              <a:rPr lang="en-IN" i="0" u="none" dirty="0"/>
              <a:t>Hardware Setup</a:t>
            </a:r>
          </a:p>
        </p:txBody>
      </p:sp>
      <p:sp>
        <p:nvSpPr>
          <p:cNvPr id="11" name="TextBox 10">
            <a:extLst>
              <a:ext uri="{FF2B5EF4-FFF2-40B4-BE49-F238E27FC236}">
                <a16:creationId xmlns:a16="http://schemas.microsoft.com/office/drawing/2014/main" id="{350F32EF-F7CF-487D-B1E9-0C7DD78CEAF8}"/>
              </a:ext>
            </a:extLst>
          </p:cNvPr>
          <p:cNvSpPr txBox="1"/>
          <p:nvPr/>
        </p:nvSpPr>
        <p:spPr>
          <a:xfrm>
            <a:off x="5575300" y="1723231"/>
            <a:ext cx="4703763" cy="4792594"/>
          </a:xfrm>
          <a:prstGeom prst="rect">
            <a:avLst/>
          </a:prstGeom>
          <a:noFill/>
        </p:spPr>
        <p:txBody>
          <a:bodyPr wrap="square" rtlCol="0">
            <a:spAutoFit/>
          </a:bodyPr>
          <a:lstStyle/>
          <a:p>
            <a:pPr algn="just"/>
            <a:r>
              <a:rPr lang="en-IN" i="0" u="none" dirty="0"/>
              <a:t>The project is build with Arduino uno used as a microcontroller to control the sensors(pulse , accelerometer) and modules(GPS, GSM)  and execute such that it provides desired results.</a:t>
            </a:r>
          </a:p>
          <a:p>
            <a:pPr algn="just"/>
            <a:endParaRPr lang="en-IN" i="0" u="none" dirty="0"/>
          </a:p>
          <a:p>
            <a:pPr algn="just"/>
            <a:r>
              <a:rPr lang="en-IN" i="0" u="none" dirty="0"/>
              <a:t>This setup has to be attached to waist /chest and pulse sensor attached to finger of the user.</a:t>
            </a:r>
          </a:p>
          <a:p>
            <a:pPr algn="just"/>
            <a:endParaRPr lang="en-IN" i="0" u="none" dirty="0"/>
          </a:p>
          <a:p>
            <a:pPr algn="just"/>
            <a:endParaRPr lang="en-IN" i="0" u="none" dirty="0"/>
          </a:p>
          <a:p>
            <a:pPr algn="just"/>
            <a:r>
              <a:rPr lang="en-IN" i="0" u="none" dirty="0"/>
              <a:t>Two cases of results scenarios are possible using this model, they are explained in detail</a:t>
            </a:r>
          </a:p>
          <a:p>
            <a:pPr algn="just"/>
            <a:endParaRPr lang="en-IN" i="0" u="none" dirty="0"/>
          </a:p>
          <a:p>
            <a:pPr algn="just"/>
            <a:endParaRPr lang="en-IN" i="0" u="none" dirty="0"/>
          </a:p>
          <a:p>
            <a:pPr algn="just"/>
            <a:endParaRPr lang="en-IN" i="0" u="none" dirty="0"/>
          </a:p>
          <a:p>
            <a:pPr algn="just"/>
            <a:endParaRPr lang="en-IN" i="0" u="none" dirty="0"/>
          </a:p>
          <a:p>
            <a:pPr algn="just"/>
            <a:endParaRPr lang="en-IN" i="0" u="none" dirty="0"/>
          </a:p>
        </p:txBody>
      </p:sp>
    </p:spTree>
    <p:extLst>
      <p:ext uri="{BB962C8B-B14F-4D97-AF65-F5344CB8AC3E}">
        <p14:creationId xmlns:p14="http://schemas.microsoft.com/office/powerpoint/2010/main" val="942074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275431"/>
            <a:ext cx="6767512" cy="560387"/>
          </a:xfrm>
        </p:spPr>
        <p:txBody>
          <a:bodyPr/>
          <a:lstStyle/>
          <a:p>
            <a:r>
              <a:rPr lang="en-IN" sz="3500" dirty="0">
                <a:solidFill>
                  <a:srgbClr val="C00000"/>
                </a:solidFill>
                <a:latin typeface="Cambria" panose="02040503050406030204" pitchFamily="18" charset="0"/>
              </a:rPr>
              <a:t>Results and Discussion</a:t>
            </a:r>
          </a:p>
        </p:txBody>
      </p:sp>
      <p:pic>
        <p:nvPicPr>
          <p:cNvPr id="6" name="Content Placeholder 5">
            <a:extLst>
              <a:ext uri="{FF2B5EF4-FFF2-40B4-BE49-F238E27FC236}">
                <a16:creationId xmlns:a16="http://schemas.microsoft.com/office/drawing/2014/main" id="{BC40B3FE-B96D-4019-BAB4-946B739B7BC6}"/>
              </a:ext>
            </a:extLst>
          </p:cNvPr>
          <p:cNvPicPr>
            <a:picLocks noGrp="1" noChangeAspect="1"/>
          </p:cNvPicPr>
          <p:nvPr>
            <p:ph idx="1"/>
          </p:nvPr>
        </p:nvPicPr>
        <p:blipFill>
          <a:blip r:embed="rId2"/>
          <a:stretch>
            <a:fillRect/>
          </a:stretch>
        </p:blipFill>
        <p:spPr>
          <a:xfrm>
            <a:off x="546100" y="1647031"/>
            <a:ext cx="3475021" cy="2914141"/>
          </a:xfrm>
          <a:prstGeom prst="rect">
            <a:avLst/>
          </a:prstGeom>
        </p:spPr>
      </p:pic>
      <p:sp>
        <p:nvSpPr>
          <p:cNvPr id="5" name="Slide Number Placeholder 4"/>
          <p:cNvSpPr>
            <a:spLocks noGrp="1"/>
          </p:cNvSpPr>
          <p:nvPr>
            <p:ph type="sldNum" sz="quarter" idx="11"/>
          </p:nvPr>
        </p:nvSpPr>
        <p:spPr/>
        <p:txBody>
          <a:bodyPr/>
          <a:lstStyle/>
          <a:p>
            <a:pPr>
              <a:defRPr/>
            </a:pPr>
            <a:fld id="{5A574AF9-54B2-4954-A529-1353457F4588}" type="slidenum">
              <a:rPr lang="de-DE" smtClean="0"/>
              <a:pPr>
                <a:defRPr/>
              </a:pPr>
              <a:t>16</a:t>
            </a:fld>
            <a:endParaRPr lang="de-DE"/>
          </a:p>
        </p:txBody>
      </p:sp>
      <p:pic>
        <p:nvPicPr>
          <p:cNvPr id="4"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80300" y="3456"/>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Date Placeholder 3"/>
          <p:cNvSpPr txBox="1">
            <a:spLocks/>
          </p:cNvSpPr>
          <p:nvPr/>
        </p:nvSpPr>
        <p:spPr bwMode="gray">
          <a:xfrm>
            <a:off x="773114" y="7170738"/>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sp>
        <p:nvSpPr>
          <p:cNvPr id="17" name="TextBox 16"/>
          <p:cNvSpPr txBox="1"/>
          <p:nvPr/>
        </p:nvSpPr>
        <p:spPr>
          <a:xfrm>
            <a:off x="4508500" y="5228431"/>
            <a:ext cx="184730" cy="656077"/>
          </a:xfrm>
          <a:prstGeom prst="rect">
            <a:avLst/>
          </a:prstGeom>
          <a:noFill/>
        </p:spPr>
        <p:txBody>
          <a:bodyPr wrap="none" rtlCol="0">
            <a:spAutoFit/>
          </a:bodyPr>
          <a:lstStyle/>
          <a:p>
            <a:endParaRPr lang="en-US" dirty="0"/>
          </a:p>
          <a:p>
            <a:endParaRPr lang="en-US" dirty="0"/>
          </a:p>
        </p:txBody>
      </p:sp>
      <p:sp>
        <p:nvSpPr>
          <p:cNvPr id="8" name="TextBox 7">
            <a:extLst>
              <a:ext uri="{FF2B5EF4-FFF2-40B4-BE49-F238E27FC236}">
                <a16:creationId xmlns:a16="http://schemas.microsoft.com/office/drawing/2014/main" id="{E384D9BB-224F-4E18-9DF2-1F121F8A93A9}"/>
              </a:ext>
            </a:extLst>
          </p:cNvPr>
          <p:cNvSpPr txBox="1"/>
          <p:nvPr/>
        </p:nvSpPr>
        <p:spPr>
          <a:xfrm>
            <a:off x="1701559" y="4590023"/>
            <a:ext cx="1164101" cy="360612"/>
          </a:xfrm>
          <a:prstGeom prst="rect">
            <a:avLst/>
          </a:prstGeom>
          <a:noFill/>
        </p:spPr>
        <p:txBody>
          <a:bodyPr wrap="none" rtlCol="0">
            <a:spAutoFit/>
          </a:bodyPr>
          <a:lstStyle/>
          <a:p>
            <a:r>
              <a:rPr lang="en-IN" i="0" u="none" dirty="0"/>
              <a:t>Scenario 1</a:t>
            </a:r>
          </a:p>
        </p:txBody>
      </p:sp>
      <p:sp>
        <p:nvSpPr>
          <p:cNvPr id="9" name="TextBox 8">
            <a:extLst>
              <a:ext uri="{FF2B5EF4-FFF2-40B4-BE49-F238E27FC236}">
                <a16:creationId xmlns:a16="http://schemas.microsoft.com/office/drawing/2014/main" id="{C0C8C576-8710-4AD5-9262-FCB27845F102}"/>
              </a:ext>
            </a:extLst>
          </p:cNvPr>
          <p:cNvSpPr txBox="1"/>
          <p:nvPr/>
        </p:nvSpPr>
        <p:spPr>
          <a:xfrm>
            <a:off x="4644734" y="1494630"/>
            <a:ext cx="5807366" cy="2724336"/>
          </a:xfrm>
          <a:prstGeom prst="rect">
            <a:avLst/>
          </a:prstGeom>
          <a:noFill/>
        </p:spPr>
        <p:txBody>
          <a:bodyPr wrap="square" rtlCol="0">
            <a:spAutoFit/>
          </a:bodyPr>
          <a:lstStyle/>
          <a:p>
            <a:pPr algn="just"/>
            <a:r>
              <a:rPr lang="en-IN" i="0" u="none" dirty="0"/>
              <a:t>Scenario 1:</a:t>
            </a:r>
          </a:p>
          <a:p>
            <a:pPr algn="just"/>
            <a:endParaRPr lang="en-IN" i="0" u="none" dirty="0"/>
          </a:p>
          <a:p>
            <a:pPr algn="just"/>
            <a:endParaRPr lang="en-IN" i="0" u="none" dirty="0"/>
          </a:p>
          <a:p>
            <a:pPr algn="just"/>
            <a:endParaRPr lang="en-IN" i="0" u="none" dirty="0"/>
          </a:p>
          <a:p>
            <a:pPr algn="just"/>
            <a:r>
              <a:rPr lang="en-IN" i="0" u="none" dirty="0"/>
              <a:t>When the fall is automatically detected by the working model,</a:t>
            </a:r>
          </a:p>
          <a:p>
            <a:pPr algn="just"/>
            <a:r>
              <a:rPr lang="en-IN" i="0" u="none" dirty="0"/>
              <a:t>It </a:t>
            </a:r>
            <a:r>
              <a:rPr lang="en-IN" i="0" u="none" dirty="0" err="1"/>
              <a:t>sents</a:t>
            </a:r>
            <a:r>
              <a:rPr lang="en-IN" i="0" u="none" dirty="0"/>
              <a:t> a message to caretaker informing about the fall detected and the pulse rate at the time of fall along with the latitude and longitude location of the victim who has fallen and need immediate assistance.</a:t>
            </a:r>
          </a:p>
        </p:txBody>
      </p:sp>
    </p:spTree>
    <p:extLst>
      <p:ext uri="{BB962C8B-B14F-4D97-AF65-F5344CB8AC3E}">
        <p14:creationId xmlns:p14="http://schemas.microsoft.com/office/powerpoint/2010/main" val="37086016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275431"/>
            <a:ext cx="6767512" cy="560387"/>
          </a:xfrm>
        </p:spPr>
        <p:txBody>
          <a:bodyPr/>
          <a:lstStyle/>
          <a:p>
            <a:r>
              <a:rPr lang="en-IN" sz="3500" dirty="0">
                <a:solidFill>
                  <a:srgbClr val="C00000"/>
                </a:solidFill>
                <a:latin typeface="Cambria" panose="02040503050406030204" pitchFamily="18" charset="0"/>
              </a:rPr>
              <a:t>Results and Discussion</a:t>
            </a:r>
          </a:p>
        </p:txBody>
      </p:sp>
      <p:pic>
        <p:nvPicPr>
          <p:cNvPr id="10" name="Content Placeholder 9">
            <a:extLst>
              <a:ext uri="{FF2B5EF4-FFF2-40B4-BE49-F238E27FC236}">
                <a16:creationId xmlns:a16="http://schemas.microsoft.com/office/drawing/2014/main" id="{E31B7889-91E3-4471-BA85-B046F1679036}"/>
              </a:ext>
            </a:extLst>
          </p:cNvPr>
          <p:cNvPicPr>
            <a:picLocks noGrp="1" noChangeAspect="1"/>
          </p:cNvPicPr>
          <p:nvPr>
            <p:ph idx="1"/>
          </p:nvPr>
        </p:nvPicPr>
        <p:blipFill>
          <a:blip r:embed="rId2"/>
          <a:stretch>
            <a:fillRect/>
          </a:stretch>
        </p:blipFill>
        <p:spPr>
          <a:xfrm>
            <a:off x="469900" y="1418431"/>
            <a:ext cx="3773751" cy="3603048"/>
          </a:xfrm>
          <a:prstGeom prst="rect">
            <a:avLst/>
          </a:prstGeom>
        </p:spPr>
      </p:pic>
      <p:sp>
        <p:nvSpPr>
          <p:cNvPr id="5" name="Slide Number Placeholder 4"/>
          <p:cNvSpPr>
            <a:spLocks noGrp="1"/>
          </p:cNvSpPr>
          <p:nvPr>
            <p:ph type="sldNum" sz="quarter" idx="11"/>
          </p:nvPr>
        </p:nvSpPr>
        <p:spPr/>
        <p:txBody>
          <a:bodyPr/>
          <a:lstStyle/>
          <a:p>
            <a:pPr>
              <a:defRPr/>
            </a:pPr>
            <a:fld id="{5A574AF9-54B2-4954-A529-1353457F4588}" type="slidenum">
              <a:rPr lang="de-DE" smtClean="0"/>
              <a:pPr>
                <a:defRPr/>
              </a:pPr>
              <a:t>17</a:t>
            </a:fld>
            <a:endParaRPr lang="de-DE"/>
          </a:p>
        </p:txBody>
      </p:sp>
      <p:pic>
        <p:nvPicPr>
          <p:cNvPr id="4"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80300" y="3456"/>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Date Placeholder 3"/>
          <p:cNvSpPr txBox="1">
            <a:spLocks/>
          </p:cNvSpPr>
          <p:nvPr/>
        </p:nvSpPr>
        <p:spPr bwMode="gray">
          <a:xfrm>
            <a:off x="992673" y="7170738"/>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sp>
        <p:nvSpPr>
          <p:cNvPr id="17" name="TextBox 16"/>
          <p:cNvSpPr txBox="1"/>
          <p:nvPr/>
        </p:nvSpPr>
        <p:spPr>
          <a:xfrm>
            <a:off x="4508500" y="5228431"/>
            <a:ext cx="184730" cy="656077"/>
          </a:xfrm>
          <a:prstGeom prst="rect">
            <a:avLst/>
          </a:prstGeom>
          <a:noFill/>
        </p:spPr>
        <p:txBody>
          <a:bodyPr wrap="none" rtlCol="0">
            <a:spAutoFit/>
          </a:bodyPr>
          <a:lstStyle/>
          <a:p>
            <a:endParaRPr lang="en-US" dirty="0"/>
          </a:p>
          <a:p>
            <a:endParaRPr lang="en-US" dirty="0"/>
          </a:p>
        </p:txBody>
      </p:sp>
      <p:sp>
        <p:nvSpPr>
          <p:cNvPr id="11" name="TextBox 10">
            <a:extLst>
              <a:ext uri="{FF2B5EF4-FFF2-40B4-BE49-F238E27FC236}">
                <a16:creationId xmlns:a16="http://schemas.microsoft.com/office/drawing/2014/main" id="{623ABCAE-0BB9-42A5-BAF1-3D88DAA1D36C}"/>
              </a:ext>
            </a:extLst>
          </p:cNvPr>
          <p:cNvSpPr txBox="1"/>
          <p:nvPr/>
        </p:nvSpPr>
        <p:spPr>
          <a:xfrm>
            <a:off x="1689100" y="5048125"/>
            <a:ext cx="1164101" cy="360612"/>
          </a:xfrm>
          <a:prstGeom prst="rect">
            <a:avLst/>
          </a:prstGeom>
          <a:noFill/>
        </p:spPr>
        <p:txBody>
          <a:bodyPr wrap="none" rtlCol="0">
            <a:spAutoFit/>
          </a:bodyPr>
          <a:lstStyle/>
          <a:p>
            <a:r>
              <a:rPr lang="en-IN" i="0" u="none" dirty="0"/>
              <a:t>Scenario 2</a:t>
            </a:r>
          </a:p>
        </p:txBody>
      </p:sp>
      <p:sp>
        <p:nvSpPr>
          <p:cNvPr id="12" name="TextBox 11">
            <a:extLst>
              <a:ext uri="{FF2B5EF4-FFF2-40B4-BE49-F238E27FC236}">
                <a16:creationId xmlns:a16="http://schemas.microsoft.com/office/drawing/2014/main" id="{2DA24FBB-08AA-4341-921F-98F3C4ABAFE0}"/>
              </a:ext>
            </a:extLst>
          </p:cNvPr>
          <p:cNvSpPr txBox="1"/>
          <p:nvPr/>
        </p:nvSpPr>
        <p:spPr>
          <a:xfrm>
            <a:off x="4693230" y="1494630"/>
            <a:ext cx="5636951" cy="2428870"/>
          </a:xfrm>
          <a:prstGeom prst="rect">
            <a:avLst/>
          </a:prstGeom>
          <a:noFill/>
        </p:spPr>
        <p:txBody>
          <a:bodyPr wrap="square" rtlCol="0">
            <a:spAutoFit/>
          </a:bodyPr>
          <a:lstStyle/>
          <a:p>
            <a:pPr algn="just"/>
            <a:r>
              <a:rPr lang="en-IN" i="0" u="none" dirty="0"/>
              <a:t>Scenario 2:</a:t>
            </a:r>
          </a:p>
          <a:p>
            <a:pPr algn="just"/>
            <a:endParaRPr lang="en-IN" i="0" u="none" dirty="0"/>
          </a:p>
          <a:p>
            <a:pPr algn="just"/>
            <a:endParaRPr lang="en-IN" i="0" u="none" dirty="0"/>
          </a:p>
          <a:p>
            <a:pPr algn="just"/>
            <a:endParaRPr lang="en-IN" i="0" u="none" dirty="0"/>
          </a:p>
          <a:p>
            <a:pPr algn="just"/>
            <a:r>
              <a:rPr lang="en-IN" i="0" u="none" dirty="0"/>
              <a:t>When the person itself feels unwell and is in need of assistance, he has a provision to press panic button which </a:t>
            </a:r>
            <a:r>
              <a:rPr lang="en-IN" i="0" u="none" dirty="0" err="1"/>
              <a:t>sents</a:t>
            </a:r>
            <a:r>
              <a:rPr lang="en-IN" i="0" u="none" dirty="0"/>
              <a:t> response to caretaker along with heart rate and location of the user .</a:t>
            </a:r>
          </a:p>
        </p:txBody>
      </p:sp>
    </p:spTree>
    <p:extLst>
      <p:ext uri="{BB962C8B-B14F-4D97-AF65-F5344CB8AC3E}">
        <p14:creationId xmlns:p14="http://schemas.microsoft.com/office/powerpoint/2010/main" val="7044910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600" dirty="0">
                <a:solidFill>
                  <a:srgbClr val="C00000"/>
                </a:solidFill>
                <a:latin typeface="Cambria" panose="02040503050406030204" pitchFamily="18" charset="0"/>
              </a:rPr>
              <a:t>Conclusions</a:t>
            </a:r>
            <a:endParaRPr lang="en-IN" sz="2800" dirty="0">
              <a:solidFill>
                <a:srgbClr val="C00000"/>
              </a:solidFill>
              <a:latin typeface="Cambria" panose="02040503050406030204" pitchFamily="18" charset="0"/>
            </a:endParaRPr>
          </a:p>
        </p:txBody>
      </p:sp>
      <p:sp>
        <p:nvSpPr>
          <p:cNvPr id="3" name="Content Placeholder 2"/>
          <p:cNvSpPr>
            <a:spLocks noGrp="1"/>
          </p:cNvSpPr>
          <p:nvPr>
            <p:ph idx="1"/>
          </p:nvPr>
        </p:nvSpPr>
        <p:spPr>
          <a:xfrm>
            <a:off x="1243013" y="1204963"/>
            <a:ext cx="9036050" cy="6080868"/>
          </a:xfrm>
        </p:spPr>
        <p:txBody>
          <a:bodyPr/>
          <a:lstStyle/>
          <a:p>
            <a:pPr marL="0" indent="0">
              <a:buNone/>
            </a:pPr>
            <a:r>
              <a:rPr lang="en-IN" sz="2200" dirty="0">
                <a:latin typeface="Cambria" panose="02040503050406030204" pitchFamily="18" charset="0"/>
              </a:rPr>
              <a:t>The results of the project is satisfactory with desired output of fall detection of a person. </a:t>
            </a:r>
          </a:p>
          <a:p>
            <a:r>
              <a:rPr lang="en-IN" sz="2200" dirty="0">
                <a:latin typeface="Cambria" panose="02040503050406030204" pitchFamily="18" charset="0"/>
              </a:rPr>
              <a:t>The output comprises of an SMS to caretaker confirming the fall detection, along with the pulse rate during that fall and the latitude and longitude location of the victim.</a:t>
            </a:r>
          </a:p>
          <a:p>
            <a:r>
              <a:rPr lang="en-IN" sz="2200" dirty="0">
                <a:latin typeface="Cambria" panose="02040503050406030204" pitchFamily="18" charset="0"/>
              </a:rPr>
              <a:t> The pulse rate value is an advantage if it is abnormal then we can make sure the situation of the user is bad and can take immediate action to help that person.</a:t>
            </a:r>
          </a:p>
          <a:p>
            <a:r>
              <a:rPr lang="en-IN" sz="2200" dirty="0">
                <a:latin typeface="Cambria" panose="02040503050406030204" pitchFamily="18" charset="0"/>
              </a:rPr>
              <a:t>There is also a panic push button, in case of emergency ,the user can press and notify the caretaker that he is not well and require assistance.</a:t>
            </a:r>
          </a:p>
          <a:p>
            <a:pPr marL="0" indent="0">
              <a:buNone/>
            </a:pPr>
            <a:endParaRPr lang="en-IN" sz="2200" dirty="0">
              <a:latin typeface="Cambria" panose="02040503050406030204" pitchFamily="18" charset="0"/>
            </a:endParaRP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pPr>
                <a:defRPr/>
              </a:pPr>
              <a:t>18</a:t>
            </a:fld>
            <a:endParaRPr lang="de-DE"/>
          </a:p>
        </p:txBody>
      </p:sp>
      <p:sp>
        <p:nvSpPr>
          <p:cNvPr id="7" name="Date Placeholder 6"/>
          <p:cNvSpPr>
            <a:spLocks noGrp="1"/>
          </p:cNvSpPr>
          <p:nvPr>
            <p:ph type="dt" sz="half" idx="10"/>
          </p:nvPr>
        </p:nvSpPr>
        <p:spPr>
          <a:xfrm>
            <a:off x="1243013" y="7175447"/>
            <a:ext cx="8135937" cy="390525"/>
          </a:xfrm>
        </p:spPr>
        <p:txBody>
          <a:bodyPr/>
          <a:lstStyle/>
          <a:p>
            <a:pPr>
              <a:defRPr/>
            </a:pPr>
            <a:r>
              <a:rPr lang="en-US" dirty="0"/>
              <a:t>SENSE- ECE499- Capstone Project - Final Viva-Voce Presentation</a:t>
            </a:r>
          </a:p>
          <a:p>
            <a:pPr>
              <a:defRPr/>
            </a:pPr>
            <a:endParaRPr lang="en-US" dirty="0"/>
          </a:p>
        </p:txBody>
      </p:sp>
    </p:spTree>
    <p:extLst>
      <p:ext uri="{BB962C8B-B14F-4D97-AF65-F5344CB8AC3E}">
        <p14:creationId xmlns:p14="http://schemas.microsoft.com/office/powerpoint/2010/main" val="3257826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901" y="351632"/>
            <a:ext cx="6380711" cy="560387"/>
          </a:xfrm>
        </p:spPr>
        <p:txBody>
          <a:bodyPr/>
          <a:lstStyle/>
          <a:p>
            <a:r>
              <a:rPr lang="en-IN" sz="3600" dirty="0">
                <a:solidFill>
                  <a:srgbClr val="C00000"/>
                </a:solidFill>
                <a:latin typeface="Cambria" panose="02040503050406030204" pitchFamily="18" charset="0"/>
              </a:rPr>
              <a:t>Future Directions of the Work</a:t>
            </a:r>
          </a:p>
        </p:txBody>
      </p:sp>
      <p:sp>
        <p:nvSpPr>
          <p:cNvPr id="3" name="Content Placeholder 2"/>
          <p:cNvSpPr>
            <a:spLocks noGrp="1"/>
          </p:cNvSpPr>
          <p:nvPr>
            <p:ph idx="1"/>
          </p:nvPr>
        </p:nvSpPr>
        <p:spPr/>
        <p:txBody>
          <a:bodyPr/>
          <a:lstStyle/>
          <a:p>
            <a:r>
              <a:rPr lang="en-US" sz="2000" dirty="0"/>
              <a:t>This project is a prototype design. however if you can include two more accelerometer to be attached in thighs ,you can also monitor the sleep cycle of the person. </a:t>
            </a:r>
          </a:p>
          <a:p>
            <a:pPr marL="0" indent="0">
              <a:buNone/>
            </a:pPr>
            <a:endParaRPr lang="en-US" sz="2000" dirty="0"/>
          </a:p>
          <a:p>
            <a:r>
              <a:rPr lang="en-US" sz="2000" dirty="0"/>
              <a:t>The prototype can be implemented in real time using advanced technology  by means of  Smartphones.</a:t>
            </a:r>
          </a:p>
          <a:p>
            <a:pPr marL="0" indent="0">
              <a:buNone/>
            </a:pPr>
            <a:endParaRPr lang="en-US" sz="2000" dirty="0"/>
          </a:p>
          <a:p>
            <a:r>
              <a:rPr lang="en-US" sz="2000" dirty="0"/>
              <a:t>Latest Smartphones have built in accelerometer sensor (motion sensor), GPS and GSM and certain phones even has pulse sensor.</a:t>
            </a:r>
          </a:p>
          <a:p>
            <a:endParaRPr lang="en-US" sz="2000" dirty="0"/>
          </a:p>
          <a:p>
            <a:r>
              <a:rPr lang="en-US" sz="2000" dirty="0"/>
              <a:t>Hence , an application can be developed on Android/Apple Appstore which can work similar </a:t>
            </a:r>
            <a:r>
              <a:rPr lang="en-US" sz="2000"/>
              <a:t>to this </a:t>
            </a:r>
            <a:r>
              <a:rPr lang="en-US" sz="2000" dirty="0"/>
              <a:t>project.</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pPr>
                <a:defRPr/>
              </a:pPr>
              <a:t>19</a:t>
            </a:fld>
            <a:endParaRPr lang="de-DE"/>
          </a:p>
        </p:txBody>
      </p:sp>
      <p:sp>
        <p:nvSpPr>
          <p:cNvPr id="7" name="Date Placeholder 6"/>
          <p:cNvSpPr>
            <a:spLocks noGrp="1"/>
          </p:cNvSpPr>
          <p:nvPr>
            <p:ph type="dt" sz="half" idx="10"/>
          </p:nvPr>
        </p:nvSpPr>
        <p:spPr>
          <a:xfrm>
            <a:off x="1232596" y="7267914"/>
            <a:ext cx="8135937" cy="390525"/>
          </a:xfrm>
        </p:spPr>
        <p:txBody>
          <a:bodyPr/>
          <a:lstStyle/>
          <a:p>
            <a:pPr>
              <a:defRPr/>
            </a:pPr>
            <a:r>
              <a:rPr lang="en-US" dirty="0"/>
              <a:t>SENSE- ECE499 - Capstone Project - Final Viva-Voce Presentation</a:t>
            </a:r>
          </a:p>
          <a:p>
            <a:pPr>
              <a:defRPr/>
            </a:pPr>
            <a:endParaRPr lang="en-US" dirty="0"/>
          </a:p>
        </p:txBody>
      </p:sp>
    </p:spTree>
    <p:extLst>
      <p:ext uri="{BB962C8B-B14F-4D97-AF65-F5344CB8AC3E}">
        <p14:creationId xmlns:p14="http://schemas.microsoft.com/office/powerpoint/2010/main" val="3585042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US" sz="3200" dirty="0">
                <a:solidFill>
                  <a:srgbClr val="C00000"/>
                </a:solidFill>
                <a:latin typeface="Cambria" panose="02040503050406030204" pitchFamily="18" charset="0"/>
              </a:rPr>
              <a:t>CONTENTS</a:t>
            </a:r>
          </a:p>
        </p:txBody>
      </p:sp>
      <p:sp>
        <p:nvSpPr>
          <p:cNvPr id="717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i="1" u="sng">
                <a:solidFill>
                  <a:schemeClr val="tx1"/>
                </a:solidFill>
                <a:latin typeface="Arial" charset="0"/>
                <a:cs typeface="Arial" charset="0"/>
              </a:defRPr>
            </a:lvl1pPr>
            <a:lvl2pPr marL="742950" indent="-285750" eaLnBrk="0" hangingPunct="0">
              <a:defRPr sz="1600" i="1" u="sng">
                <a:solidFill>
                  <a:schemeClr val="tx1"/>
                </a:solidFill>
                <a:latin typeface="Arial" charset="0"/>
                <a:cs typeface="Arial" charset="0"/>
              </a:defRPr>
            </a:lvl2pPr>
            <a:lvl3pPr marL="1143000" indent="-228600" eaLnBrk="0" hangingPunct="0">
              <a:defRPr sz="1600" i="1" u="sng">
                <a:solidFill>
                  <a:schemeClr val="tx1"/>
                </a:solidFill>
                <a:latin typeface="Arial" charset="0"/>
                <a:cs typeface="Arial" charset="0"/>
              </a:defRPr>
            </a:lvl3pPr>
            <a:lvl4pPr marL="1600200" indent="-228600" eaLnBrk="0" hangingPunct="0">
              <a:defRPr sz="1600" i="1" u="sng">
                <a:solidFill>
                  <a:schemeClr val="tx1"/>
                </a:solidFill>
                <a:latin typeface="Arial" charset="0"/>
                <a:cs typeface="Arial" charset="0"/>
              </a:defRPr>
            </a:lvl4pPr>
            <a:lvl5pPr marL="2057400" indent="-228600" eaLnBrk="0" hangingPunct="0">
              <a:defRPr sz="1600" i="1" u="sng">
                <a:solidFill>
                  <a:schemeClr val="tx1"/>
                </a:solidFill>
                <a:latin typeface="Arial" charset="0"/>
                <a:cs typeface="Arial" charset="0"/>
              </a:defRPr>
            </a:lvl5pPr>
            <a:lvl6pPr marL="2514600" indent="-228600" algn="ctr"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6pPr>
            <a:lvl7pPr marL="2971800" indent="-228600" algn="ctr"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7pPr>
            <a:lvl8pPr marL="3429000" indent="-228600" algn="ctr"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8pPr>
            <a:lvl9pPr marL="3886200" indent="-228600" algn="ctr"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9pPr>
          </a:lstStyle>
          <a:p>
            <a:pPr eaLnBrk="1" hangingPunct="1"/>
            <a:fld id="{226BC01A-DDAA-41BF-8FCC-0E6F72D4FA13}" type="slidenum">
              <a:rPr lang="de-DE" sz="1000" i="0" u="none" smtClean="0">
                <a:latin typeface="Cambria" panose="02040503050406030204" pitchFamily="18" charset="0"/>
              </a:rPr>
              <a:pPr eaLnBrk="1" hangingPunct="1"/>
              <a:t>2</a:t>
            </a:fld>
            <a:endParaRPr lang="de-DE" sz="1000" i="0" u="none">
              <a:latin typeface="Cambria" panose="02040503050406030204" pitchFamily="18" charset="0"/>
            </a:endParaRPr>
          </a:p>
        </p:txBody>
      </p:sp>
      <p:sp>
        <p:nvSpPr>
          <p:cNvPr id="3" name="Content Placeholder 2"/>
          <p:cNvSpPr>
            <a:spLocks noGrp="1"/>
          </p:cNvSpPr>
          <p:nvPr>
            <p:ph idx="1"/>
          </p:nvPr>
        </p:nvSpPr>
        <p:spPr>
          <a:xfrm>
            <a:off x="3594100" y="1418431"/>
            <a:ext cx="6400801" cy="5486400"/>
          </a:xfrm>
        </p:spPr>
        <p:txBody>
          <a:bodyPr/>
          <a:lstStyle/>
          <a:p>
            <a:pPr marL="365760" indent="-283464" eaLnBrk="1" fontAlgn="auto" hangingPunct="1">
              <a:spcAft>
                <a:spcPts val="0"/>
              </a:spcAft>
              <a:buFont typeface="Wingdings 2"/>
              <a:buChar char=""/>
              <a:defRPr/>
            </a:pPr>
            <a:r>
              <a:rPr lang="en-US" sz="2800" dirty="0">
                <a:solidFill>
                  <a:srgbClr val="0033CC"/>
                </a:solidFill>
                <a:latin typeface="Cambria" panose="02040503050406030204" pitchFamily="18" charset="0"/>
              </a:rPr>
              <a:t>Introduction</a:t>
            </a:r>
          </a:p>
          <a:p>
            <a:pPr marL="365760" indent="-283464" eaLnBrk="1" fontAlgn="auto" hangingPunct="1">
              <a:spcAft>
                <a:spcPts val="0"/>
              </a:spcAft>
              <a:buFont typeface="Wingdings 2"/>
              <a:buChar char=""/>
              <a:defRPr/>
            </a:pPr>
            <a:r>
              <a:rPr lang="en-US" sz="2800" dirty="0">
                <a:solidFill>
                  <a:srgbClr val="0033CC"/>
                </a:solidFill>
                <a:latin typeface="Cambria" panose="02040503050406030204" pitchFamily="18" charset="0"/>
              </a:rPr>
              <a:t>Literature Review</a:t>
            </a:r>
          </a:p>
          <a:p>
            <a:pPr marL="918210" lvl="2" indent="-283464" eaLnBrk="1" fontAlgn="auto" hangingPunct="1">
              <a:spcAft>
                <a:spcPts val="0"/>
              </a:spcAft>
              <a:buFont typeface="Wingdings 2"/>
              <a:buChar char=""/>
              <a:defRPr/>
            </a:pPr>
            <a:r>
              <a:rPr lang="en-US" sz="2000" dirty="0">
                <a:solidFill>
                  <a:srgbClr val="0033CC"/>
                </a:solidFill>
                <a:latin typeface="Cambria" panose="02040503050406030204" pitchFamily="18" charset="0"/>
              </a:rPr>
              <a:t>Knowledge gained</a:t>
            </a:r>
          </a:p>
          <a:p>
            <a:pPr marL="918210" lvl="2" indent="-283464" eaLnBrk="1" fontAlgn="auto" hangingPunct="1">
              <a:spcAft>
                <a:spcPts val="0"/>
              </a:spcAft>
              <a:buFont typeface="Wingdings 2"/>
              <a:buChar char=""/>
              <a:defRPr/>
            </a:pPr>
            <a:r>
              <a:rPr lang="en-US" sz="2000" dirty="0">
                <a:solidFill>
                  <a:srgbClr val="0033CC"/>
                </a:solidFill>
                <a:latin typeface="Cambria" panose="02040503050406030204" pitchFamily="18" charset="0"/>
              </a:rPr>
              <a:t>Gaps identified from literature</a:t>
            </a:r>
          </a:p>
          <a:p>
            <a:pPr marL="365760" indent="-283464" eaLnBrk="1" fontAlgn="auto" hangingPunct="1">
              <a:spcAft>
                <a:spcPts val="0"/>
              </a:spcAft>
              <a:buFont typeface="Wingdings 2"/>
              <a:buChar char=""/>
              <a:defRPr/>
            </a:pPr>
            <a:r>
              <a:rPr lang="en-US" sz="2800" dirty="0">
                <a:solidFill>
                  <a:srgbClr val="0033CC"/>
                </a:solidFill>
                <a:latin typeface="Cambria" panose="02040503050406030204" pitchFamily="18" charset="0"/>
              </a:rPr>
              <a:t>Objectives</a:t>
            </a:r>
          </a:p>
          <a:p>
            <a:pPr marL="365760" indent="-283464" eaLnBrk="1" fontAlgn="auto" hangingPunct="1">
              <a:spcAft>
                <a:spcPts val="0"/>
              </a:spcAft>
              <a:buFont typeface="Wingdings 2"/>
              <a:buChar char=""/>
              <a:defRPr/>
            </a:pPr>
            <a:r>
              <a:rPr lang="en-US" sz="2800" dirty="0">
                <a:solidFill>
                  <a:srgbClr val="0033CC"/>
                </a:solidFill>
                <a:latin typeface="Cambria" panose="02040503050406030204" pitchFamily="18" charset="0"/>
              </a:rPr>
              <a:t>Equipment and Technical Specification</a:t>
            </a:r>
          </a:p>
          <a:p>
            <a:pPr marL="365760" indent="-283464" eaLnBrk="1" fontAlgn="auto" hangingPunct="1">
              <a:spcAft>
                <a:spcPts val="0"/>
              </a:spcAft>
              <a:buFont typeface="Wingdings 2"/>
              <a:buChar char=""/>
              <a:defRPr/>
            </a:pPr>
            <a:r>
              <a:rPr lang="en-US" sz="2800" dirty="0">
                <a:solidFill>
                  <a:srgbClr val="0033CC"/>
                </a:solidFill>
                <a:latin typeface="Cambria" panose="02040503050406030204" pitchFamily="18" charset="0"/>
              </a:rPr>
              <a:t>Methodology</a:t>
            </a:r>
          </a:p>
          <a:p>
            <a:pPr marL="365760" indent="-283464" eaLnBrk="1" fontAlgn="auto" hangingPunct="1">
              <a:spcAft>
                <a:spcPts val="0"/>
              </a:spcAft>
              <a:buFont typeface="Wingdings 2"/>
              <a:buChar char=""/>
              <a:defRPr/>
            </a:pPr>
            <a:r>
              <a:rPr lang="en-US" sz="2800" dirty="0">
                <a:solidFill>
                  <a:srgbClr val="0033CC"/>
                </a:solidFill>
                <a:latin typeface="Cambria" panose="02040503050406030204" pitchFamily="18" charset="0"/>
              </a:rPr>
              <a:t>Results &amp; Discussion</a:t>
            </a:r>
          </a:p>
          <a:p>
            <a:pPr marL="365760" indent="-283464" eaLnBrk="1" fontAlgn="auto" hangingPunct="1">
              <a:spcAft>
                <a:spcPts val="0"/>
              </a:spcAft>
              <a:buFont typeface="Wingdings 2"/>
              <a:buChar char=""/>
              <a:defRPr/>
            </a:pPr>
            <a:r>
              <a:rPr lang="en-US" sz="2800" dirty="0">
                <a:solidFill>
                  <a:srgbClr val="0033CC"/>
                </a:solidFill>
                <a:latin typeface="Cambria" panose="02040503050406030204" pitchFamily="18" charset="0"/>
              </a:rPr>
              <a:t>References</a:t>
            </a:r>
          </a:p>
          <a:p>
            <a:pPr marL="0" indent="0">
              <a:buNone/>
            </a:pPr>
            <a:endParaRPr lang="en-IN" sz="2800" dirty="0">
              <a:latin typeface="Cambria" panose="02040503050406030204" pitchFamily="18" charset="0"/>
            </a:endParaRPr>
          </a:p>
        </p:txBody>
      </p:sp>
      <p:pic>
        <p:nvPicPr>
          <p:cNvPr id="2"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56500" y="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Date Placeholder 3"/>
          <p:cNvSpPr txBox="1">
            <a:spLocks/>
          </p:cNvSpPr>
          <p:nvPr/>
        </p:nvSpPr>
        <p:spPr bwMode="gray">
          <a:xfrm>
            <a:off x="1536700" y="7057231"/>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300" y="351631"/>
            <a:ext cx="6767512" cy="560387"/>
          </a:xfrm>
        </p:spPr>
        <p:txBody>
          <a:bodyPr/>
          <a:lstStyle/>
          <a:p>
            <a:r>
              <a:rPr lang="en-IN" sz="3200" dirty="0">
                <a:solidFill>
                  <a:srgbClr val="C00000"/>
                </a:solidFill>
                <a:latin typeface="Cambria" panose="02040503050406030204" pitchFamily="18" charset="0"/>
              </a:rPr>
              <a:t>References</a:t>
            </a:r>
          </a:p>
        </p:txBody>
      </p:sp>
      <p:sp>
        <p:nvSpPr>
          <p:cNvPr id="3" name="Content Placeholder 2"/>
          <p:cNvSpPr>
            <a:spLocks noGrp="1"/>
          </p:cNvSpPr>
          <p:nvPr>
            <p:ph idx="1"/>
          </p:nvPr>
        </p:nvSpPr>
        <p:spPr/>
        <p:txBody>
          <a:bodyPr/>
          <a:lstStyle/>
          <a:p>
            <a:pPr marL="0" indent="0">
              <a:buNone/>
            </a:pPr>
            <a:r>
              <a:rPr lang="en-IN" sz="2000" dirty="0"/>
              <a:t>[1] World Health Organisation. Global report on falls prevention in older age. World Health Organisation,2007. </a:t>
            </a:r>
          </a:p>
          <a:p>
            <a:pPr marL="0" indent="0">
              <a:buNone/>
            </a:pPr>
            <a:r>
              <a:rPr lang="en-IN" sz="2000" dirty="0"/>
              <a:t>[http://www.who.int/ageing/publications] Falls_prevention7March.pdf]</a:t>
            </a:r>
          </a:p>
          <a:p>
            <a:pPr marL="0" indent="0">
              <a:buNone/>
            </a:pPr>
            <a:endParaRPr lang="en-IN" sz="2000" dirty="0"/>
          </a:p>
          <a:p>
            <a:pPr marL="0" indent="0">
              <a:buNone/>
            </a:pPr>
            <a:r>
              <a:rPr lang="en-IN" sz="2000" dirty="0"/>
              <a:t>[2] Bergland, A., and TB Wyller. "Risk factors for serious fall related injury in elderly women living at home." Injury Prevention (2004): doi:10.1136/ip.2003.004721.</a:t>
            </a:r>
          </a:p>
          <a:p>
            <a:pPr marL="0" indent="0">
              <a:buNone/>
            </a:pPr>
            <a:endParaRPr lang="en-IN" sz="2000" dirty="0"/>
          </a:p>
          <a:p>
            <a:pPr marL="0" indent="0">
              <a:buNone/>
            </a:pPr>
            <a:r>
              <a:rPr lang="en-IN" sz="2000" dirty="0"/>
              <a:t>[3] Yardley, Lucy, and Helen Smith. "A Prospective Study of the Relationship Between Feared Consequences of Falling and Avoidance of Activity in Community-Living Older People." Gerontologist (2002) .</a:t>
            </a:r>
          </a:p>
          <a:p>
            <a:pPr marL="0" indent="0">
              <a:buNone/>
            </a:pPr>
            <a:endParaRPr lang="en-IN" sz="2000" dirty="0"/>
          </a:p>
          <a:p>
            <a:pPr marL="0" indent="0">
              <a:buNone/>
            </a:pPr>
            <a:r>
              <a:rPr lang="en-IN" sz="2000" dirty="0"/>
              <a:t>[4] Tinetti, M. E., M. Speechley, and S. F. Ginter. "Risk factors for falls among elderly persons living in the community." (1989)</a:t>
            </a:r>
          </a:p>
          <a:p>
            <a:pPr marL="0" indent="0">
              <a:buNone/>
            </a:pPr>
            <a:endParaRPr lang="en-IN" sz="2000" dirty="0"/>
          </a:p>
          <a:p>
            <a:pPr marL="0" lvl="0" indent="0" defTabSz="914400" eaLnBrk="1" hangingPunct="1">
              <a:lnSpc>
                <a:spcPct val="100000"/>
              </a:lnSpc>
              <a:buNone/>
              <a:tabLst/>
              <a:defRPr/>
            </a:pPr>
            <a:endParaRPr lang="en-IN" sz="2000" dirty="0"/>
          </a:p>
          <a:p>
            <a:pPr marL="0" lvl="0" indent="0" defTabSz="914400" eaLnBrk="1" hangingPunct="1">
              <a:lnSpc>
                <a:spcPct val="100000"/>
              </a:lnSpc>
              <a:buNone/>
              <a:tabLst/>
              <a:defRPr/>
            </a:pPr>
            <a:r>
              <a:rPr lang="en-IN" sz="2000" dirty="0"/>
              <a:t> </a:t>
            </a:r>
            <a:r>
              <a:rPr lang="en-US" sz="1000" b="1" kern="1200" dirty="0">
                <a:solidFill>
                  <a:srgbClr val="000000"/>
                </a:solidFill>
                <a:latin typeface="Cambria" panose="02040503050406030204" pitchFamily="18" charset="0"/>
                <a:cs typeface="Arial" charset="0"/>
              </a:rPr>
              <a:t>SENSE- ECE499 - Capstone Project - Final Viva-Voce Presentation</a:t>
            </a:r>
          </a:p>
          <a:p>
            <a:pPr marL="0" lvl="0" indent="0" defTabSz="914400" eaLnBrk="1" hangingPunct="1">
              <a:lnSpc>
                <a:spcPct val="100000"/>
              </a:lnSpc>
              <a:buNone/>
              <a:tabLst/>
              <a:defRPr/>
            </a:pPr>
            <a:endParaRPr lang="en-US" sz="1000" b="1" kern="1200" dirty="0">
              <a:solidFill>
                <a:srgbClr val="000000"/>
              </a:solidFill>
              <a:latin typeface="Cambria" panose="02040503050406030204" pitchFamily="18" charset="0"/>
              <a:cs typeface="Arial" charset="0"/>
            </a:endParaRPr>
          </a:p>
          <a:p>
            <a:pPr marL="0" indent="0">
              <a:buNone/>
            </a:pPr>
            <a:endParaRPr lang="en-IN" sz="2000" dirty="0"/>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20</a:t>
            </a:fld>
            <a:endParaRPr lang="de-DE">
              <a:latin typeface="Cambria" panose="02040503050406030204" pitchFamily="18" charset="0"/>
            </a:endParaRP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0638" y="21431"/>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428180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300" y="351631"/>
            <a:ext cx="6767512" cy="560387"/>
          </a:xfrm>
        </p:spPr>
        <p:txBody>
          <a:bodyPr/>
          <a:lstStyle/>
          <a:p>
            <a:r>
              <a:rPr lang="en-IN" sz="3200" dirty="0">
                <a:solidFill>
                  <a:srgbClr val="C00000"/>
                </a:solidFill>
                <a:latin typeface="Cambria" panose="02040503050406030204" pitchFamily="18" charset="0"/>
              </a:rPr>
              <a:t>References</a:t>
            </a:r>
          </a:p>
        </p:txBody>
      </p:sp>
      <p:sp>
        <p:nvSpPr>
          <p:cNvPr id="3" name="Content Placeholder 2"/>
          <p:cNvSpPr>
            <a:spLocks noGrp="1"/>
          </p:cNvSpPr>
          <p:nvPr>
            <p:ph idx="1"/>
          </p:nvPr>
        </p:nvSpPr>
        <p:spPr/>
        <p:txBody>
          <a:bodyPr/>
          <a:lstStyle/>
          <a:p>
            <a:pPr marL="0" indent="0">
              <a:buNone/>
            </a:pPr>
            <a:endParaRPr lang="en-IN" sz="2000" dirty="0"/>
          </a:p>
          <a:p>
            <a:pPr marL="0" indent="0">
              <a:buNone/>
            </a:pPr>
            <a:r>
              <a:rPr lang="en-IN" sz="2000" dirty="0"/>
              <a:t>[5] Bueno-Cavanillas, A., F. Padilla-Ruiz, J. J. Jiménez-Moleón, C. A. Peinado-Alonso, and R. Gálvez-Vargas. "Risk Factors in Falls Among the Elderly According to Extrinsic and Intrinsic Precipitating Causes." European Journal of Epidemiology, 2000. doi:10.1023/A:1007636531965.</a:t>
            </a:r>
          </a:p>
          <a:p>
            <a:pPr marL="0" indent="0">
              <a:buNone/>
            </a:pPr>
            <a:endParaRPr lang="en-IN" sz="2000" dirty="0"/>
          </a:p>
          <a:p>
            <a:pPr marL="0" indent="0">
              <a:buNone/>
            </a:pPr>
            <a:r>
              <a:rPr lang="en-IN" sz="2000" dirty="0"/>
              <a:t>[6] Rafael Luque, Gema Redondo , María-José Morón , and Eduardo </a:t>
            </a:r>
            <a:r>
              <a:rPr lang="en-IN" sz="2000" dirty="0" err="1"/>
              <a:t>Casilari</a:t>
            </a:r>
            <a:r>
              <a:rPr lang="en-IN" sz="2000" dirty="0"/>
              <a:t>. "Comparison and Characterization of Android-Based Fall Detection Systems." Sensorsdoi:10.3390/s141018543.</a:t>
            </a:r>
          </a:p>
          <a:p>
            <a:pPr marL="0" indent="0">
              <a:buNone/>
            </a:pPr>
            <a:endParaRPr lang="en-IN" sz="2000" dirty="0"/>
          </a:p>
          <a:p>
            <a:pPr marL="0" indent="0">
              <a:buNone/>
            </a:pPr>
            <a:r>
              <a:rPr lang="en-IN" sz="2000" dirty="0"/>
              <a:t>[7] Bourke, A. K., J. V. O’Brien, and G. M. Lyons. "Evaluation of a threshold-based tri-axial accelerometer fall detection algorithm." Gait &amp; Posture (2007): doi:10.1016/j.gaitpost.2006.09.012</a:t>
            </a:r>
          </a:p>
          <a:p>
            <a:pPr marL="0" indent="0">
              <a:buNone/>
            </a:pPr>
            <a:endParaRPr lang="en-IN" sz="2000" dirty="0"/>
          </a:p>
          <a:p>
            <a:pPr marL="0" indent="0">
              <a:buNone/>
            </a:pPr>
            <a:endParaRPr lang="en-IN" sz="2000" dirty="0"/>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21</a:t>
            </a:fld>
            <a:endParaRPr lang="de-DE">
              <a:latin typeface="Cambria" panose="02040503050406030204" pitchFamily="18" charset="0"/>
            </a:endParaRP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0638" y="21431"/>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36671F02-6AFC-4602-99BC-4ED09801C6FD}"/>
              </a:ext>
            </a:extLst>
          </p:cNvPr>
          <p:cNvSpPr/>
          <p:nvPr/>
        </p:nvSpPr>
        <p:spPr>
          <a:xfrm>
            <a:off x="1243013" y="7245350"/>
            <a:ext cx="5346700" cy="400110"/>
          </a:xfrm>
          <a:prstGeom prst="rect">
            <a:avLst/>
          </a:prstGeom>
        </p:spPr>
        <p:txBody>
          <a:bodyPr>
            <a:spAutoFit/>
          </a:bodyPr>
          <a:lstStyle/>
          <a:p>
            <a:pPr lvl="0" algn="l">
              <a:lnSpc>
                <a:spcPct val="100000"/>
              </a:lnSpc>
              <a:defRPr/>
            </a:pPr>
            <a:r>
              <a:rPr lang="en-US" sz="1000" b="1" i="0" u="none" dirty="0">
                <a:solidFill>
                  <a:srgbClr val="000000"/>
                </a:solidFill>
                <a:latin typeface="Cambria" panose="02040503050406030204" pitchFamily="18" charset="0"/>
              </a:rPr>
              <a:t>SENSE- ECE499 - Capstone Project - Final Viva-Voce Presentation</a:t>
            </a:r>
          </a:p>
          <a:p>
            <a:pPr lvl="0" algn="l">
              <a:lnSpc>
                <a:spcPct val="100000"/>
              </a:lnSpc>
              <a:defRPr/>
            </a:pPr>
            <a:endParaRPr lang="en-US" sz="1000" b="1" i="0" u="none" dirty="0">
              <a:solidFill>
                <a:srgbClr val="000000"/>
              </a:solidFill>
              <a:latin typeface="Cambria" panose="02040503050406030204" pitchFamily="18" charset="0"/>
            </a:endParaRPr>
          </a:p>
        </p:txBody>
      </p:sp>
    </p:spTree>
    <p:extLst>
      <p:ext uri="{BB962C8B-B14F-4D97-AF65-F5344CB8AC3E}">
        <p14:creationId xmlns:p14="http://schemas.microsoft.com/office/powerpoint/2010/main" val="10323484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6551" y="1"/>
            <a:ext cx="6380711" cy="560387"/>
          </a:xfrm>
        </p:spPr>
        <p:txBody>
          <a:bodyPr/>
          <a:lstStyle/>
          <a:p>
            <a:r>
              <a:rPr lang="en-IN" sz="3600" dirty="0">
                <a:solidFill>
                  <a:srgbClr val="C00000"/>
                </a:solidFill>
                <a:latin typeface="Cambria" panose="02040503050406030204" pitchFamily="18" charset="0"/>
              </a:rPr>
              <a:t>Acknowledgements</a:t>
            </a:r>
          </a:p>
        </p:txBody>
      </p:sp>
      <p:sp>
        <p:nvSpPr>
          <p:cNvPr id="3" name="Content Placeholder 2"/>
          <p:cNvSpPr>
            <a:spLocks noGrp="1"/>
          </p:cNvSpPr>
          <p:nvPr>
            <p:ph idx="1"/>
          </p:nvPr>
        </p:nvSpPr>
        <p:spPr>
          <a:xfrm>
            <a:off x="774700" y="1875635"/>
            <a:ext cx="9144000" cy="4419597"/>
          </a:xfrm>
        </p:spPr>
        <p:txBody>
          <a:bodyPr/>
          <a:lstStyle/>
          <a:p>
            <a:r>
              <a:rPr lang="en-IN" sz="2400" dirty="0">
                <a:solidFill>
                  <a:srgbClr val="0033CC"/>
                </a:solidFill>
                <a:latin typeface="Cambria" panose="02040503050406030204" pitchFamily="18" charset="0"/>
              </a:rPr>
              <a:t>VIT Management</a:t>
            </a:r>
          </a:p>
          <a:p>
            <a:r>
              <a:rPr lang="en-IN" sz="2400" dirty="0">
                <a:solidFill>
                  <a:srgbClr val="0033CC"/>
                </a:solidFill>
                <a:latin typeface="Cambria" panose="02040503050406030204" pitchFamily="18" charset="0"/>
              </a:rPr>
              <a:t>HOD	 </a:t>
            </a:r>
          </a:p>
          <a:p>
            <a:r>
              <a:rPr lang="en-IN" sz="2400" dirty="0">
                <a:solidFill>
                  <a:srgbClr val="0033CC"/>
                </a:solidFill>
                <a:latin typeface="Cambria" panose="02040503050406030204" pitchFamily="18" charset="0"/>
              </a:rPr>
              <a:t>Parents</a:t>
            </a:r>
          </a:p>
          <a:p>
            <a:r>
              <a:rPr lang="en-IN" sz="2400" dirty="0">
                <a:solidFill>
                  <a:srgbClr val="0033CC"/>
                </a:solidFill>
                <a:latin typeface="Cambria" panose="02040503050406030204" pitchFamily="18" charset="0"/>
              </a:rPr>
              <a:t>Internal and External Guides</a:t>
            </a:r>
          </a:p>
          <a:p>
            <a:r>
              <a:rPr lang="en-IN" sz="2400" dirty="0">
                <a:solidFill>
                  <a:srgbClr val="0033CC"/>
                </a:solidFill>
                <a:latin typeface="Cambria" panose="02040503050406030204" pitchFamily="18" charset="0"/>
              </a:rPr>
              <a:t>Staff members</a:t>
            </a:r>
          </a:p>
          <a:p>
            <a:pPr marL="0" indent="0">
              <a:buNone/>
            </a:pPr>
            <a:endParaRPr lang="en-IN" sz="2400" dirty="0">
              <a:solidFill>
                <a:srgbClr val="0033CC"/>
              </a:solidFill>
              <a:latin typeface="Cambria" panose="02040503050406030204" pitchFamily="18" charset="0"/>
            </a:endParaRP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pPr>
                <a:defRPr/>
              </a:pPr>
              <a:t>22</a:t>
            </a:fld>
            <a:endParaRPr lang="de-DE"/>
          </a:p>
        </p:txBody>
      </p:sp>
      <p:sp>
        <p:nvSpPr>
          <p:cNvPr id="7" name="Date Placeholder 6"/>
          <p:cNvSpPr>
            <a:spLocks noGrp="1"/>
          </p:cNvSpPr>
          <p:nvPr>
            <p:ph type="dt" sz="half" idx="10"/>
          </p:nvPr>
        </p:nvSpPr>
        <p:spPr>
          <a:xfrm>
            <a:off x="776270" y="7170737"/>
            <a:ext cx="8135937" cy="390525"/>
          </a:xfrm>
        </p:spPr>
        <p:txBody>
          <a:bodyPr/>
          <a:lstStyle/>
          <a:p>
            <a:pPr>
              <a:defRPr/>
            </a:pPr>
            <a:r>
              <a:rPr lang="en-US" dirty="0"/>
              <a:t>SENSE- ECE499 - Capstone Project - Final Viva-Voce Presentation</a:t>
            </a:r>
          </a:p>
          <a:p>
            <a:pPr>
              <a:defRPr/>
            </a:pPr>
            <a:endParaRPr lang="en-US" dirty="0"/>
          </a:p>
        </p:txBody>
      </p:sp>
    </p:spTree>
    <p:extLst>
      <p:ext uri="{BB962C8B-B14F-4D97-AF65-F5344CB8AC3E}">
        <p14:creationId xmlns:p14="http://schemas.microsoft.com/office/powerpoint/2010/main" val="40897112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300" y="351631"/>
            <a:ext cx="6767512" cy="560387"/>
          </a:xfrm>
        </p:spPr>
        <p:txBody>
          <a:bodyPr/>
          <a:lstStyle/>
          <a:p>
            <a:r>
              <a:rPr lang="en-IN" sz="3200" dirty="0">
                <a:solidFill>
                  <a:srgbClr val="C00000"/>
                </a:solidFill>
                <a:latin typeface="Cambria" panose="02040503050406030204" pitchFamily="18" charset="0"/>
              </a:rPr>
              <a:t>Introduction </a:t>
            </a:r>
          </a:p>
        </p:txBody>
      </p:sp>
      <p:sp>
        <p:nvSpPr>
          <p:cNvPr id="3" name="Content Placeholder 2"/>
          <p:cNvSpPr>
            <a:spLocks noGrp="1"/>
          </p:cNvSpPr>
          <p:nvPr>
            <p:ph idx="1"/>
          </p:nvPr>
        </p:nvSpPr>
        <p:spPr>
          <a:xfrm>
            <a:off x="927100" y="1484313"/>
            <a:ext cx="9351963" cy="5140325"/>
          </a:xfrm>
        </p:spPr>
        <p:txBody>
          <a:bodyPr/>
          <a:lstStyle/>
          <a:p>
            <a:pPr marL="228600" lvl="0" indent="-228600" defTabSz="914400" eaLnBrk="1" fontAlgn="auto" hangingPunct="1">
              <a:lnSpc>
                <a:spcPct val="90000"/>
              </a:lnSpc>
              <a:spcBef>
                <a:spcPts val="1000"/>
              </a:spcBef>
              <a:spcAft>
                <a:spcPts val="0"/>
              </a:spcAft>
              <a:buFont typeface="Arial" panose="020B0604020202020204" pitchFamily="34" charset="0"/>
              <a:buChar char="•"/>
              <a:tabLst/>
            </a:pPr>
            <a:r>
              <a:rPr lang="en-US" sz="2200" kern="1200" dirty="0">
                <a:solidFill>
                  <a:prstClr val="black"/>
                </a:solidFill>
                <a:latin typeface="Calibri" panose="020F0502020204030204"/>
              </a:rPr>
              <a:t>The major cause of injury and accidental deaths in old people is due to unexpected fall. </a:t>
            </a:r>
            <a:r>
              <a:rPr lang="en-US" sz="2200" kern="1200" dirty="0">
                <a:solidFill>
                  <a:srgbClr val="FF0000"/>
                </a:solidFill>
                <a:latin typeface="Calibri" panose="020F0502020204030204"/>
              </a:rPr>
              <a:t>According to recent statistics, majority of serious consequences are not due to direct fall but due to lack of immediate attention and treatment. </a:t>
            </a:r>
            <a:r>
              <a:rPr lang="en-US" sz="2200" kern="1200" dirty="0">
                <a:solidFill>
                  <a:prstClr val="black"/>
                </a:solidFill>
                <a:latin typeface="Calibri" panose="020F0502020204030204"/>
              </a:rPr>
              <a:t>Post-fall consequences can be reduced if relief personnel are alerted in time. </a:t>
            </a:r>
            <a:r>
              <a:rPr lang="en-US" sz="2200" kern="1200" dirty="0">
                <a:solidFill>
                  <a:srgbClr val="FF0000"/>
                </a:solidFill>
                <a:latin typeface="Calibri" panose="020F0502020204030204"/>
              </a:rPr>
              <a:t>Many modern old people prefer living alone independently after their children have grown up and leave home.</a:t>
            </a:r>
            <a:r>
              <a:rPr lang="en-US" sz="2200" kern="1200" dirty="0">
                <a:solidFill>
                  <a:prstClr val="black"/>
                </a:solidFill>
                <a:latin typeface="Calibri" panose="020F0502020204030204"/>
              </a:rPr>
              <a:t> It is so common that after a fall an elderly is unable to get up by themselves or contact someone for help. Thus, there is a need for an automated fall detection system such that he or she can summon help when they are unable to get up or is unconscious.</a:t>
            </a:r>
            <a:endParaRPr lang="en-IN" sz="2200" kern="1200" dirty="0">
              <a:solidFill>
                <a:prstClr val="black"/>
              </a:solidFill>
              <a:latin typeface="Calibri" panose="020F0502020204030204"/>
            </a:endParaRPr>
          </a:p>
          <a:p>
            <a:pPr marL="228600" lvl="0" indent="-228600" defTabSz="914400" eaLnBrk="1" fontAlgn="auto" hangingPunct="1">
              <a:lnSpc>
                <a:spcPct val="90000"/>
              </a:lnSpc>
              <a:spcBef>
                <a:spcPts val="1000"/>
              </a:spcBef>
              <a:spcAft>
                <a:spcPts val="0"/>
              </a:spcAft>
              <a:buFont typeface="Arial" panose="020B0604020202020204" pitchFamily="34" charset="0"/>
              <a:buChar char="•"/>
              <a:tabLst/>
            </a:pPr>
            <a:r>
              <a:rPr lang="en-US" sz="2200" kern="1200" dirty="0">
                <a:solidFill>
                  <a:prstClr val="black"/>
                </a:solidFill>
                <a:latin typeface="Calibri" panose="020F0502020204030204"/>
              </a:rPr>
              <a:t>Many algorithm has already been developed but still it is difficult to differentiate real falls from certain activities such as sitting quickly, jumping which results in many false positives, as it uses accelerometer to detect fall with body orientation as ending position is not always horizontal. E.g. fall on stairs.</a:t>
            </a:r>
            <a:endParaRPr lang="en-IN" sz="2200" kern="1200" dirty="0">
              <a:solidFill>
                <a:prstClr val="black"/>
              </a:solidFill>
              <a:latin typeface="Calibri" panose="020F0502020204030204"/>
            </a:endParaRPr>
          </a:p>
          <a:p>
            <a:pPr marL="228600" lvl="0" indent="-228600" defTabSz="914400" eaLnBrk="1" fontAlgn="auto" hangingPunct="1">
              <a:lnSpc>
                <a:spcPct val="90000"/>
              </a:lnSpc>
              <a:spcBef>
                <a:spcPts val="1000"/>
              </a:spcBef>
              <a:spcAft>
                <a:spcPts val="0"/>
              </a:spcAft>
              <a:buFont typeface="Arial" panose="020B0604020202020204" pitchFamily="34" charset="0"/>
              <a:buChar char="•"/>
              <a:tabLst/>
            </a:pPr>
            <a:r>
              <a:rPr lang="en-US" sz="2200" kern="1200" dirty="0">
                <a:solidFill>
                  <a:srgbClr val="FF0000"/>
                </a:solidFill>
                <a:latin typeface="Calibri" panose="020F0502020204030204"/>
              </a:rPr>
              <a:t>The fall detection algorithm can be developed is using both accelerometer and gyroscope reducing both false positives and false negatives, while improving fall detection accuracy</a:t>
            </a:r>
            <a:r>
              <a:rPr lang="en-US" sz="2200" kern="1200" dirty="0">
                <a:solidFill>
                  <a:prstClr val="black"/>
                </a:solidFill>
                <a:latin typeface="Calibri" panose="020F0502020204030204"/>
              </a:rPr>
              <a:t>. It notifies a concern person with SMS either automatic when fall occurs or with a panic button.</a:t>
            </a:r>
            <a:endParaRPr lang="en-IN" sz="2200" kern="1200" dirty="0">
              <a:solidFill>
                <a:prstClr val="black"/>
              </a:solidFill>
              <a:latin typeface="Calibri" panose="020F0502020204030204"/>
            </a:endParaRPr>
          </a:p>
          <a:p>
            <a:pPr marL="0" lvl="0" indent="0" hangingPunct="1">
              <a:spcAft>
                <a:spcPts val="0"/>
              </a:spcAft>
              <a:buNone/>
            </a:pPr>
            <a:endParaRPr lang="en-US" sz="2400" dirty="0">
              <a:latin typeface="Cambria" pitchFamily="18"/>
              <a:cs typeface="Arial" pitchFamily="2"/>
            </a:endParaRP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3</a:t>
            </a:fld>
            <a:endParaRPr lang="de-DE">
              <a:latin typeface="Cambria" panose="02040503050406030204" pitchFamily="18" charset="0"/>
            </a:endParaRPr>
          </a:p>
        </p:txBody>
      </p:sp>
      <p:pic>
        <p:nvPicPr>
          <p:cNvPr id="4"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40638" y="11662"/>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Date Placeholder 3"/>
          <p:cNvSpPr txBox="1">
            <a:spLocks/>
          </p:cNvSpPr>
          <p:nvPr/>
        </p:nvSpPr>
        <p:spPr bwMode="gray">
          <a:xfrm>
            <a:off x="1155700" y="7237092"/>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spTree>
    <p:extLst>
      <p:ext uri="{BB962C8B-B14F-4D97-AF65-F5344CB8AC3E}">
        <p14:creationId xmlns:p14="http://schemas.microsoft.com/office/powerpoint/2010/main" val="4005074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300" y="427831"/>
            <a:ext cx="6767512" cy="560387"/>
          </a:xfrm>
        </p:spPr>
        <p:txBody>
          <a:bodyPr/>
          <a:lstStyle/>
          <a:p>
            <a:r>
              <a:rPr lang="en-IN" sz="3600" dirty="0">
                <a:solidFill>
                  <a:srgbClr val="C00000"/>
                </a:solidFill>
                <a:latin typeface="Cambria" panose="02040503050406030204" pitchFamily="18" charset="0"/>
              </a:rPr>
              <a:t>Literature Review</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4</a:t>
            </a:fld>
            <a:endParaRPr lang="de-DE">
              <a:latin typeface="Cambria" panose="02040503050406030204" pitchFamily="18" charset="0"/>
            </a:endParaRPr>
          </a:p>
        </p:txBody>
      </p:sp>
      <p:graphicFrame>
        <p:nvGraphicFramePr>
          <p:cNvPr id="8" name="Table 7"/>
          <p:cNvGraphicFramePr>
            <a:graphicFrameLocks noGrp="1"/>
          </p:cNvGraphicFramePr>
          <p:nvPr>
            <p:extLst>
              <p:ext uri="{D42A27DB-BD31-4B8C-83A1-F6EECF244321}">
                <p14:modId xmlns:p14="http://schemas.microsoft.com/office/powerpoint/2010/main" val="2945450667"/>
              </p:ext>
            </p:extLst>
          </p:nvPr>
        </p:nvGraphicFramePr>
        <p:xfrm>
          <a:off x="393700" y="1668170"/>
          <a:ext cx="10134600" cy="5546436"/>
        </p:xfrm>
        <a:graphic>
          <a:graphicData uri="http://schemas.openxmlformats.org/drawingml/2006/table">
            <a:tbl>
              <a:tblPr/>
              <a:tblGrid>
                <a:gridCol w="2331854">
                  <a:extLst>
                    <a:ext uri="{9D8B030D-6E8A-4147-A177-3AD203B41FA5}">
                      <a16:colId xmlns:a16="http://schemas.microsoft.com/office/drawing/2014/main" val="20000"/>
                    </a:ext>
                  </a:extLst>
                </a:gridCol>
                <a:gridCol w="1883422">
                  <a:extLst>
                    <a:ext uri="{9D8B030D-6E8A-4147-A177-3AD203B41FA5}">
                      <a16:colId xmlns:a16="http://schemas.microsoft.com/office/drawing/2014/main" val="20001"/>
                    </a:ext>
                  </a:extLst>
                </a:gridCol>
                <a:gridCol w="1793735">
                  <a:extLst>
                    <a:ext uri="{9D8B030D-6E8A-4147-A177-3AD203B41FA5}">
                      <a16:colId xmlns:a16="http://schemas.microsoft.com/office/drawing/2014/main" val="20002"/>
                    </a:ext>
                  </a:extLst>
                </a:gridCol>
                <a:gridCol w="2364546">
                  <a:extLst>
                    <a:ext uri="{9D8B030D-6E8A-4147-A177-3AD203B41FA5}">
                      <a16:colId xmlns:a16="http://schemas.microsoft.com/office/drawing/2014/main" val="20003"/>
                    </a:ext>
                  </a:extLst>
                </a:gridCol>
                <a:gridCol w="1761043">
                  <a:extLst>
                    <a:ext uri="{9D8B030D-6E8A-4147-A177-3AD203B41FA5}">
                      <a16:colId xmlns:a16="http://schemas.microsoft.com/office/drawing/2014/main" val="20004"/>
                    </a:ext>
                  </a:extLst>
                </a:gridCol>
              </a:tblGrid>
              <a:tr h="351501">
                <a:tc>
                  <a:txBody>
                    <a:bodyPr/>
                    <a:lstStyle/>
                    <a:p>
                      <a:pPr marL="0" marR="0" algn="ctr">
                        <a:lnSpc>
                          <a:spcPct val="115000"/>
                        </a:lnSpc>
                        <a:spcBef>
                          <a:spcPts val="0"/>
                        </a:spcBef>
                        <a:spcAft>
                          <a:spcPts val="0"/>
                        </a:spcAft>
                      </a:pPr>
                      <a:r>
                        <a:rPr lang="en-US" sz="2100" dirty="0">
                          <a:solidFill>
                            <a:srgbClr val="C00000"/>
                          </a:solidFill>
                          <a:latin typeface="Cambria" panose="02040503050406030204" pitchFamily="18" charset="0"/>
                          <a:ea typeface="Calibri"/>
                          <a:cs typeface="Times New Roman"/>
                        </a:rPr>
                        <a:t>Title of the paper</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2100" dirty="0">
                          <a:solidFill>
                            <a:srgbClr val="C00000"/>
                          </a:solidFill>
                          <a:latin typeface="Cambria" panose="02040503050406030204" pitchFamily="18" charset="0"/>
                          <a:ea typeface="Calibri"/>
                          <a:cs typeface="Times New Roman"/>
                        </a:rPr>
                        <a:t>Journal</a:t>
                      </a:r>
                      <a:r>
                        <a:rPr lang="en-US" sz="2100" baseline="0" dirty="0">
                          <a:solidFill>
                            <a:srgbClr val="C00000"/>
                          </a:solidFill>
                          <a:latin typeface="Cambria" panose="02040503050406030204" pitchFamily="18" charset="0"/>
                          <a:ea typeface="Calibri"/>
                          <a:cs typeface="Times New Roman"/>
                        </a:rPr>
                        <a:t> &amp; Year</a:t>
                      </a:r>
                      <a:endParaRPr lang="en-US" sz="2100" dirty="0">
                        <a:solidFill>
                          <a:srgbClr val="C00000"/>
                        </a:solidFill>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2100" dirty="0">
                          <a:solidFill>
                            <a:srgbClr val="C00000"/>
                          </a:solidFill>
                          <a:latin typeface="Cambria" panose="02040503050406030204" pitchFamily="18" charset="0"/>
                          <a:ea typeface="Calibri"/>
                          <a:cs typeface="Times New Roman"/>
                        </a:rPr>
                        <a:t>Authors</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2100" dirty="0">
                          <a:solidFill>
                            <a:srgbClr val="C00000"/>
                          </a:solidFill>
                          <a:latin typeface="Cambria" panose="02040503050406030204" pitchFamily="18" charset="0"/>
                          <a:ea typeface="Calibri"/>
                          <a:cs typeface="Times New Roman"/>
                        </a:rPr>
                        <a:t>Description</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2100" dirty="0">
                          <a:solidFill>
                            <a:srgbClr val="C00000"/>
                          </a:solidFill>
                          <a:latin typeface="Cambria" panose="02040503050406030204" pitchFamily="18" charset="0"/>
                          <a:ea typeface="Calibri"/>
                          <a:cs typeface="Times New Roman"/>
                        </a:rPr>
                        <a:t>Remarks</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1037339">
                <a:tc>
                  <a:txBody>
                    <a:bodyPr/>
                    <a:lstStyle/>
                    <a:p>
                      <a:pPr algn="ctr"/>
                      <a:r>
                        <a:rPr lang="en-US" sz="1800" kern="1200" dirty="0">
                          <a:solidFill>
                            <a:schemeClr val="tx1"/>
                          </a:solidFill>
                          <a:effectLst/>
                          <a:latin typeface="+mn-lt"/>
                          <a:ea typeface="+mn-ea"/>
                          <a:cs typeface="+mn-cs"/>
                        </a:rPr>
                        <a:t>"A wearable wireless fall detection system with accelerators"</a:t>
                      </a:r>
                      <a:endParaRPr lang="en-US" sz="1300" kern="1200" baseline="0" dirty="0">
                        <a:solidFill>
                          <a:schemeClr val="tx1"/>
                        </a:solidFill>
                        <a:effectLst/>
                        <a:latin typeface="Cambria" panose="02040503050406030204" pitchFamily="18" charset="0"/>
                        <a:ea typeface="+mn-ea"/>
                        <a:cs typeface="+mn-cs"/>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800" kern="1200" dirty="0">
                          <a:solidFill>
                            <a:schemeClr val="tx1"/>
                          </a:solidFill>
                          <a:effectLst/>
                          <a:latin typeface="+mn-lt"/>
                          <a:ea typeface="+mn-ea"/>
                          <a:cs typeface="+mn-cs"/>
                        </a:rPr>
                        <a:t>2011 IEEE International Conference</a:t>
                      </a:r>
                      <a:endParaRPr lang="en-US" sz="130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IN" sz="1800" kern="1200" dirty="0">
                          <a:solidFill>
                            <a:schemeClr val="tx1"/>
                          </a:solidFill>
                          <a:effectLst/>
                          <a:latin typeface="+mn-lt"/>
                          <a:ea typeface="+mn-ea"/>
                          <a:cs typeface="+mn-cs"/>
                        </a:rPr>
                        <a:t> </a:t>
                      </a:r>
                      <a:r>
                        <a:rPr lang="en-US" sz="1800" kern="1200" dirty="0">
                          <a:solidFill>
                            <a:schemeClr val="tx1"/>
                          </a:solidFill>
                          <a:effectLst/>
                          <a:latin typeface="+mn-lt"/>
                          <a:ea typeface="+mn-ea"/>
                          <a:cs typeface="+mn-cs"/>
                        </a:rPr>
                        <a:t>D. Chen, W. Feng, Y. Zhang, X. Li and T. Wang</a:t>
                      </a:r>
                      <a:endParaRPr lang="en-US" sz="130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a:lnSpc>
                          <a:spcPct val="115000"/>
                        </a:lnSpc>
                        <a:spcBef>
                          <a:spcPts val="0"/>
                        </a:spcBef>
                        <a:spcAft>
                          <a:spcPts val="0"/>
                        </a:spcAft>
                        <a:buFont typeface="Arial" panose="020B0604020202020204" pitchFamily="34" charset="0"/>
                        <a:buNone/>
                      </a:pPr>
                      <a:endParaRPr lang="en-US" sz="1300" dirty="0">
                        <a:solidFill>
                          <a:schemeClr val="tx1"/>
                        </a:solidFill>
                        <a:effectLst/>
                        <a:latin typeface="Cambria" panose="02040503050406030204" pitchFamily="18" charset="0"/>
                        <a:ea typeface="Calibri"/>
                        <a:cs typeface="Times New Roman"/>
                      </a:endParaRPr>
                    </a:p>
                    <a:p>
                      <a:pPr marL="0" marR="0" indent="0" algn="l">
                        <a:lnSpc>
                          <a:spcPct val="115000"/>
                        </a:lnSpc>
                        <a:spcBef>
                          <a:spcPts val="0"/>
                        </a:spcBef>
                        <a:spcAft>
                          <a:spcPts val="0"/>
                        </a:spcAft>
                        <a:buFont typeface="Arial" panose="020B0604020202020204" pitchFamily="34" charset="0"/>
                        <a:buNone/>
                      </a:pPr>
                      <a:r>
                        <a:rPr lang="en-US" sz="1800" dirty="0">
                          <a:solidFill>
                            <a:schemeClr val="tx1"/>
                          </a:solidFill>
                          <a:effectLst/>
                          <a:latin typeface="Arial" panose="020B0604020202020204" pitchFamily="34" charset="0"/>
                          <a:ea typeface="Calibri"/>
                          <a:cs typeface="Arial" panose="020B0604020202020204" pitchFamily="34" charset="0"/>
                        </a:rPr>
                        <a:t>DOI: 10.1109/ROBIO.2011.6181634</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a:lnSpc>
                          <a:spcPct val="115000"/>
                        </a:lnSpc>
                        <a:spcBef>
                          <a:spcPts val="0"/>
                        </a:spcBef>
                        <a:spcAft>
                          <a:spcPts val="0"/>
                        </a:spcAft>
                        <a:buFont typeface="Arial" panose="020B0604020202020204" pitchFamily="34" charset="0"/>
                        <a:buNone/>
                      </a:pPr>
                      <a:r>
                        <a:rPr lang="en-US" sz="1800" dirty="0">
                          <a:solidFill>
                            <a:schemeClr val="tx1"/>
                          </a:solidFill>
                          <a:effectLst/>
                          <a:latin typeface="Arial" panose="020B0604020202020204" pitchFamily="34" charset="0"/>
                          <a:ea typeface="Calibri"/>
                          <a:cs typeface="Arial" panose="020B0604020202020204" pitchFamily="34" charset="0"/>
                        </a:rPr>
                        <a:t>Accelerometer to detect fall.</a:t>
                      </a:r>
                      <a:endParaRPr lang="en-US" sz="130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704986">
                <a:tc>
                  <a:txBody>
                    <a:bodyPr/>
                    <a:lstStyle/>
                    <a:p>
                      <a:pPr marL="0" marR="0" algn="ctr">
                        <a:lnSpc>
                          <a:spcPct val="115000"/>
                        </a:lnSpc>
                        <a:spcBef>
                          <a:spcPts val="0"/>
                        </a:spcBef>
                        <a:spcAft>
                          <a:spcPts val="0"/>
                        </a:spcAft>
                      </a:pPr>
                      <a:r>
                        <a:rPr lang="en-IN" sz="1800" kern="1200" dirty="0">
                          <a:solidFill>
                            <a:schemeClr val="tx1"/>
                          </a:solidFill>
                          <a:effectLst/>
                          <a:latin typeface="+mn-lt"/>
                          <a:ea typeface="+mn-ea"/>
                          <a:cs typeface="+mn-cs"/>
                        </a:rPr>
                        <a:t> </a:t>
                      </a:r>
                      <a:r>
                        <a:rPr lang="en-US" sz="1800" kern="1200" dirty="0">
                          <a:solidFill>
                            <a:schemeClr val="tx1"/>
                          </a:solidFill>
                          <a:effectLst/>
                          <a:latin typeface="+mn-lt"/>
                          <a:ea typeface="+mn-ea"/>
                          <a:cs typeface="+mn-cs"/>
                        </a:rPr>
                        <a:t>“Activity  Analysis, Summarization, and Visualization for Indoor Human Activity Monitoring”</a:t>
                      </a:r>
                      <a:endParaRPr lang="en-US" sz="1300" b="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IN" sz="1800" kern="1200" dirty="0">
                          <a:solidFill>
                            <a:schemeClr val="tx1"/>
                          </a:solidFill>
                          <a:effectLst/>
                          <a:latin typeface="+mn-lt"/>
                          <a:ea typeface="+mn-ea"/>
                          <a:cs typeface="+mn-cs"/>
                        </a:rPr>
                        <a:t> IEEE Transactions on Circuits and Systems for Video Technology ( Volume: 18, Issue: 11, Nov. 2008 </a:t>
                      </a:r>
                      <a:endParaRPr lang="en-US" sz="1800" kern="1200" dirty="0">
                        <a:solidFill>
                          <a:schemeClr val="tx1"/>
                        </a:solidFill>
                        <a:effectLst/>
                        <a:latin typeface="+mn-lt"/>
                        <a:ea typeface="+mn-ea"/>
                        <a:cs typeface="+mn-cs"/>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800" kern="1200" dirty="0">
                          <a:solidFill>
                            <a:schemeClr val="tx1"/>
                          </a:solidFill>
                          <a:effectLst/>
                          <a:latin typeface="+mn-lt"/>
                          <a:ea typeface="+mn-ea"/>
                          <a:cs typeface="+mn-cs"/>
                        </a:rPr>
                        <a:t>Zhongna  Zhou,  Xi  Chen,  Yu-Chia  Chung,  Zhihai  He</a:t>
                      </a:r>
                      <a:endParaRPr lang="en-US" sz="1300" b="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l">
                        <a:lnSpc>
                          <a:spcPct val="115000"/>
                        </a:lnSpc>
                        <a:spcBef>
                          <a:spcPts val="0"/>
                        </a:spcBef>
                        <a:spcAft>
                          <a:spcPts val="0"/>
                        </a:spcAft>
                        <a:buFont typeface="Symbol"/>
                        <a:buNone/>
                      </a:pPr>
                      <a:endParaRPr lang="en-US" sz="1800" dirty="0">
                        <a:solidFill>
                          <a:schemeClr val="tx1"/>
                        </a:solidFill>
                        <a:effectLst/>
                        <a:latin typeface="Arial" panose="020B0604020202020204" pitchFamily="34" charset="0"/>
                        <a:ea typeface="Calibri"/>
                        <a:cs typeface="Arial" panose="020B0604020202020204" pitchFamily="34" charset="0"/>
                      </a:endParaRPr>
                    </a:p>
                    <a:p>
                      <a:pPr marL="0" marR="0" lvl="0" indent="0" algn="l">
                        <a:lnSpc>
                          <a:spcPct val="115000"/>
                        </a:lnSpc>
                        <a:spcBef>
                          <a:spcPts val="0"/>
                        </a:spcBef>
                        <a:spcAft>
                          <a:spcPts val="0"/>
                        </a:spcAft>
                        <a:buFont typeface="Symbol"/>
                        <a:buNone/>
                      </a:pPr>
                      <a:endParaRPr lang="en-US" sz="1800" dirty="0">
                        <a:solidFill>
                          <a:schemeClr val="tx1"/>
                        </a:solidFill>
                        <a:effectLst/>
                        <a:latin typeface="Arial" panose="020B0604020202020204" pitchFamily="34" charset="0"/>
                        <a:ea typeface="Calibri"/>
                        <a:cs typeface="Arial" panose="020B0604020202020204" pitchFamily="34" charset="0"/>
                      </a:endParaRPr>
                    </a:p>
                    <a:p>
                      <a:pPr marL="0" marR="0" lvl="0" indent="0" algn="l">
                        <a:lnSpc>
                          <a:spcPct val="115000"/>
                        </a:lnSpc>
                        <a:spcBef>
                          <a:spcPts val="0"/>
                        </a:spcBef>
                        <a:spcAft>
                          <a:spcPts val="0"/>
                        </a:spcAft>
                        <a:buFont typeface="Symbol"/>
                        <a:buNone/>
                      </a:pPr>
                      <a:endParaRPr lang="en-US" sz="1800" dirty="0">
                        <a:solidFill>
                          <a:schemeClr val="tx1"/>
                        </a:solidFill>
                        <a:effectLst/>
                        <a:latin typeface="Arial" panose="020B0604020202020204" pitchFamily="34" charset="0"/>
                        <a:ea typeface="Calibri"/>
                        <a:cs typeface="Arial" panose="020B0604020202020204" pitchFamily="34" charset="0"/>
                      </a:endParaRPr>
                    </a:p>
                    <a:p>
                      <a:pPr marL="0" marR="0" lvl="0" indent="0" algn="l">
                        <a:lnSpc>
                          <a:spcPct val="115000"/>
                        </a:lnSpc>
                        <a:spcBef>
                          <a:spcPts val="0"/>
                        </a:spcBef>
                        <a:spcAft>
                          <a:spcPts val="0"/>
                        </a:spcAft>
                        <a:buFont typeface="Symbol"/>
                        <a:buNone/>
                      </a:pPr>
                      <a:r>
                        <a:rPr lang="en-US" sz="1800" dirty="0">
                          <a:solidFill>
                            <a:schemeClr val="tx1"/>
                          </a:solidFill>
                          <a:effectLst/>
                          <a:latin typeface="Arial" panose="020B0604020202020204" pitchFamily="34" charset="0"/>
                          <a:ea typeface="Calibri"/>
                          <a:cs typeface="Arial" panose="020B0604020202020204" pitchFamily="34" charset="0"/>
                        </a:rPr>
                        <a:t>DOI: 10.1109/TCSVT.2008.2005612</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ct val="115000"/>
                        </a:lnSpc>
                        <a:spcBef>
                          <a:spcPts val="0"/>
                        </a:spcBef>
                        <a:spcAft>
                          <a:spcPts val="0"/>
                        </a:spcAft>
                      </a:pPr>
                      <a:endParaRPr lang="en-US" sz="1800" dirty="0">
                        <a:solidFill>
                          <a:schemeClr val="tx1"/>
                        </a:solidFill>
                        <a:effectLst/>
                        <a:latin typeface="Arial" panose="020B0604020202020204" pitchFamily="34" charset="0"/>
                        <a:ea typeface="Calibri"/>
                        <a:cs typeface="Arial" panose="020B0604020202020204" pitchFamily="34" charset="0"/>
                      </a:endParaRPr>
                    </a:p>
                    <a:p>
                      <a:pPr marL="0" marR="0" algn="l">
                        <a:lnSpc>
                          <a:spcPct val="115000"/>
                        </a:lnSpc>
                        <a:spcBef>
                          <a:spcPts val="0"/>
                        </a:spcBef>
                        <a:spcAft>
                          <a:spcPts val="0"/>
                        </a:spcAft>
                      </a:pPr>
                      <a:r>
                        <a:rPr lang="en-US" sz="1800" dirty="0">
                          <a:solidFill>
                            <a:schemeClr val="tx1"/>
                          </a:solidFill>
                          <a:effectLst/>
                          <a:latin typeface="Arial" panose="020B0604020202020204" pitchFamily="34" charset="0"/>
                          <a:ea typeface="Calibri"/>
                          <a:cs typeface="Arial" panose="020B0604020202020204" pitchFamily="34" charset="0"/>
                        </a:rPr>
                        <a:t>Microsoft Kinect and cameras used for monitoring elderly while they are indoors.</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462794">
                <a:tc>
                  <a:txBody>
                    <a:bodyPr/>
                    <a:lstStyle/>
                    <a:p>
                      <a:pPr algn="ctr"/>
                      <a:r>
                        <a:rPr lang="en-IN" sz="1800" kern="1200" dirty="0">
                          <a:solidFill>
                            <a:schemeClr val="tx1"/>
                          </a:solidFill>
                          <a:effectLst/>
                          <a:latin typeface="+mn-lt"/>
                          <a:ea typeface="+mn-ea"/>
                          <a:cs typeface="+mn-cs"/>
                        </a:rPr>
                        <a:t>"Risk factors for serious fall related injury in elderly women living at home." </a:t>
                      </a:r>
                      <a:endParaRPr lang="en-US" sz="130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IN" sz="1800" kern="1200" dirty="0">
                          <a:solidFill>
                            <a:schemeClr val="tx1"/>
                          </a:solidFill>
                          <a:effectLst/>
                          <a:latin typeface="+mn-lt"/>
                          <a:ea typeface="+mn-ea"/>
                          <a:cs typeface="+mn-cs"/>
                        </a:rPr>
                        <a:t>Injury Prevention (2004):</a:t>
                      </a:r>
                      <a:endParaRPr lang="en-US" sz="130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0" algn="ctr">
                        <a:buNone/>
                      </a:pPr>
                      <a:endParaRPr lang="en-US" sz="1300" kern="1200" baseline="0" dirty="0">
                        <a:solidFill>
                          <a:schemeClr val="tx1"/>
                        </a:solidFill>
                        <a:effectLst/>
                        <a:latin typeface="Cambria" panose="02040503050406030204" pitchFamily="18" charset="0"/>
                        <a:ea typeface="+mn-ea"/>
                        <a:cs typeface="+mn-cs"/>
                      </a:endParaRPr>
                    </a:p>
                    <a:p>
                      <a:pPr marL="228600" indent="-228600" algn="ctr">
                        <a:buAutoNum type="alphaUcPeriod"/>
                      </a:pPr>
                      <a:r>
                        <a:rPr lang="en-IN" sz="1800" kern="1200" dirty="0">
                          <a:solidFill>
                            <a:schemeClr val="tx1"/>
                          </a:solidFill>
                          <a:effectLst/>
                          <a:latin typeface="+mn-lt"/>
                          <a:ea typeface="+mn-ea"/>
                          <a:cs typeface="+mn-cs"/>
                        </a:rPr>
                        <a:t>Bergland, A., and TB Wyller. </a:t>
                      </a:r>
                      <a:endParaRPr lang="en-US" sz="1300" b="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ct val="115000"/>
                        </a:lnSpc>
                        <a:spcBef>
                          <a:spcPts val="0"/>
                        </a:spcBef>
                        <a:spcAft>
                          <a:spcPts val="0"/>
                        </a:spcAft>
                        <a:buFont typeface="Arial" pitchFamily="34" charset="0"/>
                        <a:buNone/>
                      </a:pPr>
                      <a:endParaRPr lang="en-US" sz="1300" baseline="0" dirty="0">
                        <a:solidFill>
                          <a:schemeClr val="tx1"/>
                        </a:solidFill>
                        <a:effectLst/>
                        <a:latin typeface="Cambria" panose="02040503050406030204" pitchFamily="18" charset="0"/>
                        <a:ea typeface="Calibri"/>
                        <a:cs typeface="Times New Roman"/>
                      </a:endParaRPr>
                    </a:p>
                    <a:p>
                      <a:pPr marL="0" marR="0" algn="l">
                        <a:lnSpc>
                          <a:spcPct val="115000"/>
                        </a:lnSpc>
                        <a:spcBef>
                          <a:spcPts val="0"/>
                        </a:spcBef>
                        <a:spcAft>
                          <a:spcPts val="0"/>
                        </a:spcAft>
                        <a:buFont typeface="Arial" pitchFamily="34" charset="0"/>
                        <a:buNone/>
                      </a:pPr>
                      <a:r>
                        <a:rPr lang="en-IN" sz="1800" kern="1200" dirty="0">
                          <a:solidFill>
                            <a:schemeClr val="tx1"/>
                          </a:solidFill>
                          <a:effectLst/>
                          <a:latin typeface="+mn-lt"/>
                          <a:ea typeface="+mn-ea"/>
                          <a:cs typeface="+mn-cs"/>
                        </a:rPr>
                        <a:t>doi:10.1136/ip.2003.004721</a:t>
                      </a:r>
                      <a:endParaRPr lang="en-US" dirty="0"/>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ct val="115000"/>
                        </a:lnSpc>
                        <a:spcBef>
                          <a:spcPts val="0"/>
                        </a:spcBef>
                        <a:spcAft>
                          <a:spcPts val="0"/>
                        </a:spcAft>
                      </a:pPr>
                      <a:endParaRPr lang="en-US" sz="1300" baseline="0" dirty="0">
                        <a:solidFill>
                          <a:schemeClr val="tx1"/>
                        </a:solidFill>
                        <a:effectLst/>
                        <a:latin typeface="Cambria" panose="02040503050406030204" pitchFamily="18" charset="0"/>
                        <a:ea typeface="Calibri"/>
                        <a:cs typeface="Times New Roman"/>
                      </a:endParaRPr>
                    </a:p>
                    <a:p>
                      <a:pPr marL="0" marR="0" algn="l">
                        <a:lnSpc>
                          <a:spcPct val="115000"/>
                        </a:lnSpc>
                        <a:spcBef>
                          <a:spcPts val="0"/>
                        </a:spcBef>
                        <a:spcAft>
                          <a:spcPts val="0"/>
                        </a:spcAft>
                      </a:pPr>
                      <a:r>
                        <a:rPr lang="en-US" sz="1800" baseline="0" dirty="0">
                          <a:solidFill>
                            <a:schemeClr val="tx1"/>
                          </a:solidFill>
                          <a:effectLst/>
                          <a:latin typeface="Arial" panose="020B0604020202020204" pitchFamily="34" charset="0"/>
                          <a:ea typeface="Calibri"/>
                          <a:cs typeface="Arial" panose="020B0604020202020204" pitchFamily="34" charset="0"/>
                        </a:rPr>
                        <a:t>risks faced by women after a fall which results in injury</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pic>
        <p:nvPicPr>
          <p:cNvPr id="3"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0638" y="3628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Date Placeholder 3"/>
          <p:cNvSpPr txBox="1">
            <a:spLocks/>
          </p:cNvSpPr>
          <p:nvPr/>
        </p:nvSpPr>
        <p:spPr bwMode="gray">
          <a:xfrm>
            <a:off x="850900" y="7183028"/>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spTree>
    <p:extLst>
      <p:ext uri="{BB962C8B-B14F-4D97-AF65-F5344CB8AC3E}">
        <p14:creationId xmlns:p14="http://schemas.microsoft.com/office/powerpoint/2010/main" val="3356163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300" y="427831"/>
            <a:ext cx="6767512" cy="560387"/>
          </a:xfrm>
        </p:spPr>
        <p:txBody>
          <a:bodyPr/>
          <a:lstStyle/>
          <a:p>
            <a:r>
              <a:rPr lang="en-IN" sz="3600" dirty="0">
                <a:solidFill>
                  <a:srgbClr val="C00000"/>
                </a:solidFill>
                <a:latin typeface="Cambria" panose="02040503050406030204" pitchFamily="18" charset="0"/>
              </a:rPr>
              <a:t>Literature Review</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5</a:t>
            </a:fld>
            <a:endParaRPr lang="de-DE">
              <a:latin typeface="Cambria" panose="02040503050406030204" pitchFamily="18" charset="0"/>
            </a:endParaRPr>
          </a:p>
        </p:txBody>
      </p:sp>
      <p:graphicFrame>
        <p:nvGraphicFramePr>
          <p:cNvPr id="8" name="Table 7"/>
          <p:cNvGraphicFramePr>
            <a:graphicFrameLocks noGrp="1"/>
          </p:cNvGraphicFramePr>
          <p:nvPr>
            <p:extLst>
              <p:ext uri="{D42A27DB-BD31-4B8C-83A1-F6EECF244321}">
                <p14:modId xmlns:p14="http://schemas.microsoft.com/office/powerpoint/2010/main" val="4166378403"/>
              </p:ext>
            </p:extLst>
          </p:nvPr>
        </p:nvGraphicFramePr>
        <p:xfrm>
          <a:off x="241300" y="1404981"/>
          <a:ext cx="10134600" cy="4083523"/>
        </p:xfrm>
        <a:graphic>
          <a:graphicData uri="http://schemas.openxmlformats.org/drawingml/2006/table">
            <a:tbl>
              <a:tblPr/>
              <a:tblGrid>
                <a:gridCol w="2331854">
                  <a:extLst>
                    <a:ext uri="{9D8B030D-6E8A-4147-A177-3AD203B41FA5}">
                      <a16:colId xmlns:a16="http://schemas.microsoft.com/office/drawing/2014/main" val="20000"/>
                    </a:ext>
                  </a:extLst>
                </a:gridCol>
                <a:gridCol w="1883422">
                  <a:extLst>
                    <a:ext uri="{9D8B030D-6E8A-4147-A177-3AD203B41FA5}">
                      <a16:colId xmlns:a16="http://schemas.microsoft.com/office/drawing/2014/main" val="20001"/>
                    </a:ext>
                  </a:extLst>
                </a:gridCol>
                <a:gridCol w="1793735">
                  <a:extLst>
                    <a:ext uri="{9D8B030D-6E8A-4147-A177-3AD203B41FA5}">
                      <a16:colId xmlns:a16="http://schemas.microsoft.com/office/drawing/2014/main" val="20002"/>
                    </a:ext>
                  </a:extLst>
                </a:gridCol>
                <a:gridCol w="2372989">
                  <a:extLst>
                    <a:ext uri="{9D8B030D-6E8A-4147-A177-3AD203B41FA5}">
                      <a16:colId xmlns:a16="http://schemas.microsoft.com/office/drawing/2014/main" val="20003"/>
                    </a:ext>
                  </a:extLst>
                </a:gridCol>
                <a:gridCol w="1752600">
                  <a:extLst>
                    <a:ext uri="{9D8B030D-6E8A-4147-A177-3AD203B41FA5}">
                      <a16:colId xmlns:a16="http://schemas.microsoft.com/office/drawing/2014/main" val="20004"/>
                    </a:ext>
                  </a:extLst>
                </a:gridCol>
              </a:tblGrid>
              <a:tr h="351501">
                <a:tc>
                  <a:txBody>
                    <a:bodyPr/>
                    <a:lstStyle/>
                    <a:p>
                      <a:pPr marL="0" marR="0" algn="ctr">
                        <a:lnSpc>
                          <a:spcPct val="115000"/>
                        </a:lnSpc>
                        <a:spcBef>
                          <a:spcPts val="0"/>
                        </a:spcBef>
                        <a:spcAft>
                          <a:spcPts val="0"/>
                        </a:spcAft>
                      </a:pPr>
                      <a:r>
                        <a:rPr lang="en-US" sz="2100" dirty="0">
                          <a:solidFill>
                            <a:srgbClr val="C00000"/>
                          </a:solidFill>
                          <a:latin typeface="Cambria" panose="02040503050406030204" pitchFamily="18" charset="0"/>
                          <a:ea typeface="Calibri"/>
                          <a:cs typeface="Times New Roman"/>
                        </a:rPr>
                        <a:t>Title of the paper</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2100" dirty="0">
                          <a:solidFill>
                            <a:srgbClr val="C00000"/>
                          </a:solidFill>
                          <a:latin typeface="Cambria" panose="02040503050406030204" pitchFamily="18" charset="0"/>
                          <a:ea typeface="Calibri"/>
                          <a:cs typeface="Times New Roman"/>
                        </a:rPr>
                        <a:t>Journal</a:t>
                      </a:r>
                      <a:r>
                        <a:rPr lang="en-US" sz="2100" baseline="0" dirty="0">
                          <a:solidFill>
                            <a:srgbClr val="C00000"/>
                          </a:solidFill>
                          <a:latin typeface="Cambria" panose="02040503050406030204" pitchFamily="18" charset="0"/>
                          <a:ea typeface="Calibri"/>
                          <a:cs typeface="Times New Roman"/>
                        </a:rPr>
                        <a:t> &amp; Year</a:t>
                      </a:r>
                      <a:endParaRPr lang="en-US" sz="2100" dirty="0">
                        <a:solidFill>
                          <a:srgbClr val="C00000"/>
                        </a:solidFill>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2100" dirty="0">
                          <a:solidFill>
                            <a:srgbClr val="C00000"/>
                          </a:solidFill>
                          <a:latin typeface="Cambria" panose="02040503050406030204" pitchFamily="18" charset="0"/>
                          <a:ea typeface="Calibri"/>
                          <a:cs typeface="Times New Roman"/>
                        </a:rPr>
                        <a:t>Authors</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2100" dirty="0">
                          <a:solidFill>
                            <a:srgbClr val="C00000"/>
                          </a:solidFill>
                          <a:latin typeface="Cambria" panose="02040503050406030204" pitchFamily="18" charset="0"/>
                          <a:ea typeface="Calibri"/>
                          <a:cs typeface="Times New Roman"/>
                        </a:rPr>
                        <a:t>Description</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2100" dirty="0">
                          <a:solidFill>
                            <a:srgbClr val="C00000"/>
                          </a:solidFill>
                          <a:latin typeface="Cambria" panose="02040503050406030204" pitchFamily="18" charset="0"/>
                          <a:ea typeface="Calibri"/>
                          <a:cs typeface="Times New Roman"/>
                        </a:rPr>
                        <a:t>Remarks</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1044854">
                <a:tc>
                  <a:txBody>
                    <a:bodyPr/>
                    <a:lstStyle/>
                    <a:p>
                      <a:pPr algn="ctr"/>
                      <a:r>
                        <a:rPr lang="en-IN" sz="1800" kern="1200" dirty="0">
                          <a:solidFill>
                            <a:schemeClr val="tx1"/>
                          </a:solidFill>
                          <a:effectLst/>
                          <a:latin typeface="+mn-lt"/>
                          <a:ea typeface="+mn-ea"/>
                          <a:cs typeface="+mn-cs"/>
                        </a:rPr>
                        <a:t>"Risk Factors in Falls Among the Elderly According to Extrinsic and Intrinsic Precipitating Causes."</a:t>
                      </a:r>
                      <a:endParaRPr lang="en-US" sz="1300" kern="1200" baseline="0" dirty="0">
                        <a:solidFill>
                          <a:schemeClr val="tx1"/>
                        </a:solidFill>
                        <a:effectLst/>
                        <a:latin typeface="Cambria" panose="02040503050406030204" pitchFamily="18" charset="0"/>
                        <a:ea typeface="+mn-ea"/>
                        <a:cs typeface="+mn-cs"/>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IN" sz="1800" kern="1200" dirty="0">
                          <a:solidFill>
                            <a:schemeClr val="tx1"/>
                          </a:solidFill>
                          <a:effectLst/>
                          <a:latin typeface="+mn-lt"/>
                          <a:ea typeface="+mn-ea"/>
                          <a:cs typeface="+mn-cs"/>
                        </a:rPr>
                        <a:t>European Journal of Epidemiology, 2000</a:t>
                      </a:r>
                      <a:endParaRPr lang="en-US" sz="130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IN" sz="1800" kern="1200" dirty="0">
                          <a:solidFill>
                            <a:schemeClr val="tx1"/>
                          </a:solidFill>
                          <a:effectLst/>
                          <a:latin typeface="+mn-lt"/>
                          <a:ea typeface="+mn-ea"/>
                          <a:cs typeface="+mn-cs"/>
                        </a:rPr>
                        <a:t>Bueno-Cavanillas, A.F. Padilla-Ruiz, J. J. Jiménez-Moleón</a:t>
                      </a:r>
                      <a:endParaRPr lang="en-US" sz="130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a:lnSpc>
                          <a:spcPct val="115000"/>
                        </a:lnSpc>
                        <a:spcBef>
                          <a:spcPts val="0"/>
                        </a:spcBef>
                        <a:spcAft>
                          <a:spcPts val="0"/>
                        </a:spcAft>
                        <a:buFont typeface="Arial" panose="020B0604020202020204" pitchFamily="34" charset="0"/>
                        <a:buNone/>
                      </a:pPr>
                      <a:endParaRPr lang="en-US" sz="1300" dirty="0">
                        <a:solidFill>
                          <a:schemeClr val="tx1"/>
                        </a:solidFill>
                        <a:effectLst/>
                        <a:latin typeface="Cambria" panose="02040503050406030204" pitchFamily="18" charset="0"/>
                        <a:ea typeface="Calibri"/>
                        <a:cs typeface="Times New Roman"/>
                      </a:endParaRPr>
                    </a:p>
                    <a:p>
                      <a:pPr marL="0" marR="0" indent="0" algn="l">
                        <a:lnSpc>
                          <a:spcPct val="115000"/>
                        </a:lnSpc>
                        <a:spcBef>
                          <a:spcPts val="0"/>
                        </a:spcBef>
                        <a:spcAft>
                          <a:spcPts val="0"/>
                        </a:spcAft>
                        <a:buFont typeface="Arial" panose="020B0604020202020204" pitchFamily="34" charset="0"/>
                        <a:buNone/>
                      </a:pPr>
                      <a:endParaRPr lang="en-US" sz="1300" dirty="0">
                        <a:solidFill>
                          <a:schemeClr val="tx1"/>
                        </a:solidFill>
                        <a:effectLst/>
                        <a:latin typeface="Cambria" panose="02040503050406030204" pitchFamily="18" charset="0"/>
                        <a:ea typeface="Calibri"/>
                        <a:cs typeface="Times New Roman"/>
                      </a:endParaRPr>
                    </a:p>
                    <a:p>
                      <a:pPr marL="0" marR="0" indent="0" algn="l">
                        <a:lnSpc>
                          <a:spcPct val="115000"/>
                        </a:lnSpc>
                        <a:spcBef>
                          <a:spcPts val="0"/>
                        </a:spcBef>
                        <a:spcAft>
                          <a:spcPts val="0"/>
                        </a:spcAft>
                        <a:buFont typeface="Arial" panose="020B0604020202020204" pitchFamily="34" charset="0"/>
                        <a:buNone/>
                      </a:pPr>
                      <a:r>
                        <a:rPr lang="en-IN" sz="1800" kern="1200" dirty="0">
                          <a:solidFill>
                            <a:schemeClr val="tx1"/>
                          </a:solidFill>
                          <a:effectLst/>
                          <a:latin typeface="+mn-lt"/>
                          <a:ea typeface="+mn-ea"/>
                          <a:cs typeface="+mn-cs"/>
                        </a:rPr>
                        <a:t>doi:10.1023/A:1007636531965</a:t>
                      </a:r>
                      <a:endParaRPr lang="en-US" sz="130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a:lnSpc>
                          <a:spcPct val="115000"/>
                        </a:lnSpc>
                        <a:spcBef>
                          <a:spcPts val="0"/>
                        </a:spcBef>
                        <a:spcAft>
                          <a:spcPts val="0"/>
                        </a:spcAft>
                        <a:buFont typeface="Arial" panose="020B0604020202020204" pitchFamily="34" charset="0"/>
                        <a:buNone/>
                      </a:pPr>
                      <a:endParaRPr lang="en-US" sz="1800" dirty="0">
                        <a:solidFill>
                          <a:schemeClr val="tx1"/>
                        </a:solidFill>
                        <a:effectLst/>
                        <a:latin typeface="Arial" panose="020B0604020202020204" pitchFamily="34" charset="0"/>
                        <a:ea typeface="Calibri"/>
                        <a:cs typeface="Arial" panose="020B0604020202020204" pitchFamily="34" charset="0"/>
                      </a:endParaRPr>
                    </a:p>
                    <a:p>
                      <a:pPr marL="0" marR="0" indent="0" algn="l">
                        <a:lnSpc>
                          <a:spcPct val="115000"/>
                        </a:lnSpc>
                        <a:spcBef>
                          <a:spcPts val="0"/>
                        </a:spcBef>
                        <a:spcAft>
                          <a:spcPts val="0"/>
                        </a:spcAft>
                        <a:buFont typeface="Arial" panose="020B0604020202020204" pitchFamily="34" charset="0"/>
                        <a:buNone/>
                      </a:pPr>
                      <a:endParaRPr lang="en-US" sz="1800" dirty="0">
                        <a:solidFill>
                          <a:schemeClr val="tx1"/>
                        </a:solidFill>
                        <a:effectLst/>
                        <a:latin typeface="Arial" panose="020B0604020202020204" pitchFamily="34" charset="0"/>
                        <a:ea typeface="Calibri"/>
                        <a:cs typeface="Arial" panose="020B0604020202020204" pitchFamily="34" charset="0"/>
                      </a:endParaRPr>
                    </a:p>
                    <a:p>
                      <a:pPr marL="0" marR="0" indent="0" algn="l">
                        <a:lnSpc>
                          <a:spcPct val="115000"/>
                        </a:lnSpc>
                        <a:spcBef>
                          <a:spcPts val="0"/>
                        </a:spcBef>
                        <a:spcAft>
                          <a:spcPts val="0"/>
                        </a:spcAft>
                        <a:buFont typeface="Arial" panose="020B0604020202020204" pitchFamily="34" charset="0"/>
                        <a:buNone/>
                      </a:pPr>
                      <a:r>
                        <a:rPr lang="en-US" sz="1800" dirty="0">
                          <a:solidFill>
                            <a:schemeClr val="tx1"/>
                          </a:solidFill>
                          <a:effectLst/>
                          <a:latin typeface="Arial" panose="020B0604020202020204" pitchFamily="34" charset="0"/>
                          <a:ea typeface="Calibri"/>
                          <a:cs typeface="Arial" panose="020B0604020202020204" pitchFamily="34" charset="0"/>
                        </a:rPr>
                        <a:t>Various risks factors that result in fall of old people.</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704986">
                <a:tc>
                  <a:txBody>
                    <a:bodyPr/>
                    <a:lstStyle/>
                    <a:p>
                      <a:pPr marL="0" marR="0" algn="ctr">
                        <a:lnSpc>
                          <a:spcPct val="115000"/>
                        </a:lnSpc>
                        <a:spcBef>
                          <a:spcPts val="0"/>
                        </a:spcBef>
                        <a:spcAft>
                          <a:spcPts val="0"/>
                        </a:spcAft>
                      </a:pPr>
                      <a:endParaRPr lang="en-US" sz="1300" b="0" dirty="0">
                        <a:solidFill>
                          <a:schemeClr val="tx1"/>
                        </a:solidFill>
                        <a:effectLst/>
                        <a:latin typeface="Cambria" panose="02040503050406030204" pitchFamily="18" charset="0"/>
                        <a:ea typeface="Calibri"/>
                        <a:cs typeface="Times New Roman"/>
                      </a:endParaRPr>
                    </a:p>
                    <a:p>
                      <a:pPr marL="0" marR="0" algn="ctr">
                        <a:lnSpc>
                          <a:spcPct val="115000"/>
                        </a:lnSpc>
                        <a:spcBef>
                          <a:spcPts val="0"/>
                        </a:spcBef>
                        <a:spcAft>
                          <a:spcPts val="0"/>
                        </a:spcAft>
                      </a:pPr>
                      <a:r>
                        <a:rPr lang="en-IN" sz="1800" kern="1200" dirty="0">
                          <a:solidFill>
                            <a:schemeClr val="tx1"/>
                          </a:solidFill>
                          <a:effectLst/>
                          <a:latin typeface="+mn-lt"/>
                          <a:ea typeface="+mn-ea"/>
                          <a:cs typeface="+mn-cs"/>
                        </a:rPr>
                        <a:t>"Evaluation of a threshold-based tri-axial accelerometer fall detection algorithm."</a:t>
                      </a:r>
                      <a:endParaRPr lang="en-US" sz="1300" b="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endParaRPr kumimoji="0" lang="en-US" sz="1300" kern="1200" dirty="0">
                        <a:solidFill>
                          <a:schemeClr val="tx1"/>
                        </a:solidFill>
                        <a:effectLst/>
                        <a:latin typeface="Cambria" panose="02040503050406030204" pitchFamily="18" charset="0"/>
                        <a:ea typeface="Calibri"/>
                        <a:cs typeface="Times New Roman"/>
                      </a:endParaRPr>
                    </a:p>
                    <a:p>
                      <a:pPr marL="0" marR="0" indent="0" algn="ctr" defTabSz="914400" rtl="0" eaLnBrk="1" fontAlgn="auto" latinLnBrk="0" hangingPunct="1">
                        <a:lnSpc>
                          <a:spcPct val="115000"/>
                        </a:lnSpc>
                        <a:spcBef>
                          <a:spcPts val="0"/>
                        </a:spcBef>
                        <a:spcAft>
                          <a:spcPts val="0"/>
                        </a:spcAft>
                        <a:buClrTx/>
                        <a:buSzTx/>
                        <a:buFontTx/>
                        <a:buNone/>
                        <a:tabLst/>
                        <a:defRPr/>
                      </a:pPr>
                      <a:r>
                        <a:rPr lang="en-IN" sz="1800" kern="1200" dirty="0">
                          <a:solidFill>
                            <a:schemeClr val="tx1"/>
                          </a:solidFill>
                          <a:effectLst/>
                          <a:latin typeface="+mn-lt"/>
                          <a:ea typeface="+mn-ea"/>
                          <a:cs typeface="+mn-cs"/>
                        </a:rPr>
                        <a:t>Gait &amp; Posture (2007)</a:t>
                      </a:r>
                      <a:endParaRPr kumimoji="0" lang="en-US" sz="1300" kern="120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endParaRPr lang="en-US" sz="1300" b="0" dirty="0">
                        <a:solidFill>
                          <a:schemeClr val="tx1"/>
                        </a:solidFill>
                        <a:effectLst/>
                        <a:latin typeface="Cambria" panose="02040503050406030204" pitchFamily="18" charset="0"/>
                        <a:ea typeface="Calibri"/>
                        <a:cs typeface="Times New Roman"/>
                      </a:endParaRPr>
                    </a:p>
                    <a:p>
                      <a:pPr marL="0" marR="0" algn="ctr">
                        <a:lnSpc>
                          <a:spcPct val="115000"/>
                        </a:lnSpc>
                        <a:spcBef>
                          <a:spcPts val="0"/>
                        </a:spcBef>
                        <a:spcAft>
                          <a:spcPts val="0"/>
                        </a:spcAft>
                      </a:pPr>
                      <a:r>
                        <a:rPr lang="en-IN" sz="1800" kern="1200" dirty="0">
                          <a:solidFill>
                            <a:schemeClr val="tx1"/>
                          </a:solidFill>
                          <a:effectLst/>
                          <a:latin typeface="+mn-lt"/>
                          <a:ea typeface="+mn-ea"/>
                          <a:cs typeface="+mn-cs"/>
                        </a:rPr>
                        <a:t>Bourke, A. K., J. V. O’Brien, and G. M. Lyons</a:t>
                      </a:r>
                      <a:endParaRPr lang="en-US" sz="1300" b="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l">
                        <a:lnSpc>
                          <a:spcPct val="115000"/>
                        </a:lnSpc>
                        <a:spcBef>
                          <a:spcPts val="0"/>
                        </a:spcBef>
                        <a:spcAft>
                          <a:spcPts val="0"/>
                        </a:spcAft>
                        <a:buFont typeface="Symbol"/>
                        <a:buNone/>
                      </a:pPr>
                      <a:endParaRPr lang="en-US" sz="1300" dirty="0">
                        <a:solidFill>
                          <a:schemeClr val="tx1"/>
                        </a:solidFill>
                        <a:effectLst/>
                        <a:latin typeface="Cambria" panose="02040503050406030204" pitchFamily="18" charset="0"/>
                        <a:ea typeface="Calibri"/>
                        <a:cs typeface="Times New Roman"/>
                      </a:endParaRPr>
                    </a:p>
                    <a:p>
                      <a:pPr marL="0" marR="0" lvl="0" indent="0" algn="l">
                        <a:lnSpc>
                          <a:spcPct val="115000"/>
                        </a:lnSpc>
                        <a:spcBef>
                          <a:spcPts val="0"/>
                        </a:spcBef>
                        <a:spcAft>
                          <a:spcPts val="0"/>
                        </a:spcAft>
                        <a:buFont typeface="Symbol"/>
                        <a:buNone/>
                      </a:pPr>
                      <a:endParaRPr lang="en-US" sz="1300" dirty="0">
                        <a:solidFill>
                          <a:schemeClr val="tx1"/>
                        </a:solidFill>
                        <a:effectLst/>
                        <a:latin typeface="Cambria" panose="02040503050406030204" pitchFamily="18" charset="0"/>
                        <a:ea typeface="Calibri"/>
                        <a:cs typeface="Times New Roman"/>
                      </a:endParaRPr>
                    </a:p>
                    <a:p>
                      <a:pPr marL="0" marR="0" lvl="0" indent="0" algn="l">
                        <a:lnSpc>
                          <a:spcPct val="115000"/>
                        </a:lnSpc>
                        <a:spcBef>
                          <a:spcPts val="0"/>
                        </a:spcBef>
                        <a:spcAft>
                          <a:spcPts val="0"/>
                        </a:spcAft>
                        <a:buFont typeface="Symbol"/>
                        <a:buNone/>
                      </a:pPr>
                      <a:r>
                        <a:rPr lang="en-IN" sz="1800" kern="1200" dirty="0">
                          <a:solidFill>
                            <a:schemeClr val="tx1"/>
                          </a:solidFill>
                          <a:effectLst/>
                          <a:latin typeface="+mn-lt"/>
                          <a:ea typeface="+mn-ea"/>
                          <a:cs typeface="+mn-cs"/>
                        </a:rPr>
                        <a:t>doi:10.1016/j.gaitpost.2006.09.012</a:t>
                      </a:r>
                      <a:endParaRPr lang="en-US" sz="1300" dirty="0">
                        <a:solidFill>
                          <a:schemeClr val="tx1"/>
                        </a:solidFill>
                        <a:effectLst/>
                        <a:latin typeface="Cambria" panose="02040503050406030204" pitchFamily="18" charset="0"/>
                        <a:ea typeface="Calibri"/>
                        <a:cs typeface="Times New Roman"/>
                      </a:endParaRP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ct val="115000"/>
                        </a:lnSpc>
                        <a:spcBef>
                          <a:spcPts val="0"/>
                        </a:spcBef>
                        <a:spcAft>
                          <a:spcPts val="0"/>
                        </a:spcAft>
                      </a:pPr>
                      <a:endParaRPr lang="en-US" sz="1800" dirty="0">
                        <a:solidFill>
                          <a:schemeClr val="tx1"/>
                        </a:solidFill>
                        <a:effectLst/>
                        <a:latin typeface="Arial" panose="020B0604020202020204" pitchFamily="34" charset="0"/>
                        <a:ea typeface="Calibri"/>
                        <a:cs typeface="Arial" panose="020B0604020202020204" pitchFamily="34" charset="0"/>
                      </a:endParaRPr>
                    </a:p>
                    <a:p>
                      <a:pPr marL="0" marR="0" algn="l">
                        <a:lnSpc>
                          <a:spcPct val="115000"/>
                        </a:lnSpc>
                        <a:spcBef>
                          <a:spcPts val="0"/>
                        </a:spcBef>
                        <a:spcAft>
                          <a:spcPts val="0"/>
                        </a:spcAft>
                      </a:pPr>
                      <a:r>
                        <a:rPr lang="en-US" sz="1800" dirty="0">
                          <a:solidFill>
                            <a:schemeClr val="tx1"/>
                          </a:solidFill>
                          <a:effectLst/>
                          <a:latin typeface="Arial" panose="020B0604020202020204" pitchFamily="34" charset="0"/>
                          <a:ea typeface="Calibri"/>
                          <a:cs typeface="Arial" panose="020B0604020202020204" pitchFamily="34" charset="0"/>
                        </a:rPr>
                        <a:t>Threshold value for fall detection was obtained from this research paper.</a:t>
                      </a:r>
                    </a:p>
                  </a:txBody>
                  <a:tcPr marL="18470" marR="184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pic>
        <p:nvPicPr>
          <p:cNvPr id="3"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40638" y="3628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Date Placeholder 3"/>
          <p:cNvSpPr txBox="1">
            <a:spLocks/>
          </p:cNvSpPr>
          <p:nvPr/>
        </p:nvSpPr>
        <p:spPr bwMode="gray">
          <a:xfrm>
            <a:off x="850900" y="7183028"/>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spTree>
    <p:extLst>
      <p:ext uri="{BB962C8B-B14F-4D97-AF65-F5344CB8AC3E}">
        <p14:creationId xmlns:p14="http://schemas.microsoft.com/office/powerpoint/2010/main" val="1995926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199231"/>
            <a:ext cx="7696200" cy="560387"/>
          </a:xfrm>
        </p:spPr>
        <p:txBody>
          <a:bodyPr/>
          <a:lstStyle/>
          <a:p>
            <a:r>
              <a:rPr lang="en-IN" sz="3200" dirty="0">
                <a:solidFill>
                  <a:srgbClr val="C00000"/>
                </a:solidFill>
                <a:latin typeface="Cambria" panose="02040503050406030204" pitchFamily="18" charset="0"/>
              </a:rPr>
              <a:t>Knowledge Gained from the Literature</a:t>
            </a:r>
          </a:p>
        </p:txBody>
      </p:sp>
      <p:sp>
        <p:nvSpPr>
          <p:cNvPr id="3" name="Content Placeholder 2"/>
          <p:cNvSpPr>
            <a:spLocks noGrp="1"/>
          </p:cNvSpPr>
          <p:nvPr>
            <p:ph idx="1"/>
          </p:nvPr>
        </p:nvSpPr>
        <p:spPr>
          <a:xfrm>
            <a:off x="487363" y="1408277"/>
            <a:ext cx="9791700" cy="5572918"/>
          </a:xfrm>
        </p:spPr>
        <p:txBody>
          <a:bodyPr/>
          <a:lstStyle/>
          <a:p>
            <a:pPr algn="just"/>
            <a:r>
              <a:rPr lang="en-IN" sz="2400" dirty="0">
                <a:latin typeface="Cambria" panose="02040503050406030204" pitchFamily="18" charset="0"/>
              </a:rPr>
              <a:t>32% of elderly people aged over 75 years have ever fallen at least once  a  year,  and  along  with  them,  24%  have  dangerously  injured.  Fall  related  injuries  are  the  leading  source  of  death  and hospitalization  surrounded  by  the  elderly.  Falls  among  older  people  become  a  major  problem  facing  hospitals  and  nursing homes.</a:t>
            </a:r>
          </a:p>
          <a:p>
            <a:pPr algn="just"/>
            <a:endParaRPr lang="en-IN" sz="2400" dirty="0">
              <a:latin typeface="Cambria" panose="02040503050406030204" pitchFamily="18" charset="0"/>
            </a:endParaRPr>
          </a:p>
          <a:p>
            <a:pPr algn="just"/>
            <a:r>
              <a:rPr lang="en-IN" sz="2400" dirty="0">
                <a:latin typeface="Cambria" panose="02040503050406030204" pitchFamily="18" charset="0"/>
              </a:rPr>
              <a:t>The need of support in the case of unconsciousness or extreme injury is the main  reasons  why elders  leave the comfort  and  privacy of  their  own  home to live in  an  assisted-care environment.</a:t>
            </a:r>
          </a:p>
          <a:p>
            <a:pPr marL="0" indent="0" algn="just">
              <a:buNone/>
            </a:pPr>
            <a:endParaRPr lang="en-IN" sz="2400" dirty="0">
              <a:latin typeface="Cambria" panose="02040503050406030204" pitchFamily="18" charset="0"/>
            </a:endParaRPr>
          </a:p>
          <a:p>
            <a:pPr algn="just"/>
            <a:r>
              <a:rPr lang="en-IN" sz="2400" dirty="0">
                <a:latin typeface="Cambria" panose="02040503050406030204" pitchFamily="18" charset="0"/>
              </a:rPr>
              <a:t>Visual monitoring using cameras and Microsoft Kinect to detect the fall is efficient method.</a:t>
            </a:r>
          </a:p>
          <a:p>
            <a:pPr algn="just"/>
            <a:endParaRPr lang="en-IN" sz="2400" dirty="0">
              <a:latin typeface="Cambria" panose="02040503050406030204" pitchFamily="18" charset="0"/>
            </a:endParaRPr>
          </a:p>
          <a:p>
            <a:pPr marL="0" indent="0" algn="just">
              <a:buNone/>
            </a:pPr>
            <a:endParaRPr lang="en-IN" sz="2400" dirty="0">
              <a:latin typeface="Cambria" panose="02040503050406030204" pitchFamily="18" charset="0"/>
            </a:endParaRPr>
          </a:p>
          <a:p>
            <a:endParaRPr lang="en-IN" sz="2400" dirty="0">
              <a:latin typeface="Cambria" panose="02040503050406030204" pitchFamily="18" charset="0"/>
            </a:endParaRPr>
          </a:p>
          <a:p>
            <a:endParaRPr lang="en-IN" sz="2400" dirty="0">
              <a:latin typeface="Cambria" panose="02040503050406030204" pitchFamily="18" charset="0"/>
            </a:endParaRPr>
          </a:p>
        </p:txBody>
      </p:sp>
      <p:sp>
        <p:nvSpPr>
          <p:cNvPr id="4" name="Slide Number Placeholder 3"/>
          <p:cNvSpPr>
            <a:spLocks noGrp="1"/>
          </p:cNvSpPr>
          <p:nvPr>
            <p:ph type="sldNum" sz="quarter" idx="11"/>
          </p:nvPr>
        </p:nvSpPr>
        <p:spPr/>
        <p:txBody>
          <a:bodyPr/>
          <a:lstStyle/>
          <a:p>
            <a:pPr>
              <a:defRPr/>
            </a:pPr>
            <a:fld id="{5A574AF9-54B2-4954-A529-1353457F4588}" type="slidenum">
              <a:rPr lang="de-DE" smtClean="0"/>
              <a:pPr>
                <a:defRPr/>
              </a:pPr>
              <a:t>6</a:t>
            </a:fld>
            <a:endParaRPr lang="de-DE"/>
          </a:p>
        </p:txBody>
      </p:sp>
      <p:sp>
        <p:nvSpPr>
          <p:cNvPr id="5" name="Date Placeholder 3"/>
          <p:cNvSpPr txBox="1">
            <a:spLocks/>
          </p:cNvSpPr>
          <p:nvPr/>
        </p:nvSpPr>
        <p:spPr bwMode="gray">
          <a:xfrm>
            <a:off x="774700" y="7220797"/>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pic>
        <p:nvPicPr>
          <p:cNvPr id="6"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32700" y="3628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30795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2300" y="1484313"/>
            <a:ext cx="9656763" cy="5140325"/>
          </a:xfrm>
        </p:spPr>
        <p:txBody>
          <a:bodyPr/>
          <a:lstStyle/>
          <a:p>
            <a:pPr algn="just">
              <a:lnSpc>
                <a:spcPct val="115000"/>
              </a:lnSpc>
            </a:pPr>
            <a:r>
              <a:rPr lang="en-IN" sz="2000" dirty="0">
                <a:latin typeface="Times New Roman" panose="02020603050405020304" pitchFamily="18" charset="0"/>
                <a:ea typeface="Times New Roman" panose="02020603050405020304" pitchFamily="18" charset="0"/>
              </a:rPr>
              <a:t>Visual observation with some visual device which  can  observe the person  continuously and  then  image analyser  which  can  analyse the  fall  of  the  person  and  generate alarm. These systems use sensors deployed in the environment to detect falls. </a:t>
            </a:r>
            <a:r>
              <a:rPr lang="en-IN" sz="2000" dirty="0">
                <a:solidFill>
                  <a:srgbClr val="FF0000"/>
                </a:solidFill>
                <a:latin typeface="Times New Roman" panose="02020603050405020304" pitchFamily="18" charset="0"/>
                <a:ea typeface="Times New Roman" panose="02020603050405020304" pitchFamily="18" charset="0"/>
              </a:rPr>
              <a:t>The main advantage of this system is the person does not need to wear any special device</a:t>
            </a:r>
            <a:r>
              <a:rPr lang="en-IN" sz="2000" dirty="0">
                <a:latin typeface="Times New Roman" panose="02020603050405020304" pitchFamily="18" charset="0"/>
                <a:ea typeface="Times New Roman" panose="02020603050405020304" pitchFamily="18" charset="0"/>
              </a:rPr>
              <a:t>. The scope of this kind of device is limited to monitoring region (</a:t>
            </a:r>
            <a:r>
              <a:rPr lang="en-IN" sz="2000" dirty="0">
                <a:solidFill>
                  <a:srgbClr val="FF0000"/>
                </a:solidFill>
                <a:latin typeface="Times New Roman" panose="02020603050405020304" pitchFamily="18" charset="0"/>
                <a:ea typeface="Times New Roman" panose="02020603050405020304" pitchFamily="18" charset="0"/>
              </a:rPr>
              <a:t>Majorly indoors</a:t>
            </a:r>
            <a:r>
              <a:rPr lang="en-IN" sz="2000" dirty="0">
                <a:latin typeface="Times New Roman" panose="02020603050405020304" pitchFamily="18" charset="0"/>
                <a:ea typeface="Times New Roman" panose="02020603050405020304" pitchFamily="18" charset="0"/>
              </a:rPr>
              <a:t>) cannot be carried all the time with the person Information provided by device is quite accurate but such equipment will cost higher.</a:t>
            </a:r>
          </a:p>
          <a:p>
            <a:pPr algn="just">
              <a:lnSpc>
                <a:spcPct val="115000"/>
              </a:lnSpc>
            </a:pPr>
            <a:endParaRPr lang="en-IN" sz="2000" dirty="0">
              <a:latin typeface="Times New Roman" panose="02020603050405020304" pitchFamily="18" charset="0"/>
              <a:cs typeface="Arial" pitchFamily="2"/>
            </a:endParaRPr>
          </a:p>
          <a:p>
            <a:pPr marL="0" indent="0" algn="just">
              <a:lnSpc>
                <a:spcPct val="115000"/>
              </a:lnSpc>
              <a:buNone/>
            </a:pPr>
            <a:endParaRPr lang="en-IN" sz="2000" dirty="0">
              <a:latin typeface="Times New Roman" panose="02020603050405020304" pitchFamily="18" charset="0"/>
              <a:cs typeface="Arial" pitchFamily="2"/>
            </a:endParaRPr>
          </a:p>
          <a:p>
            <a:pPr algn="just">
              <a:lnSpc>
                <a:spcPct val="115000"/>
              </a:lnSpc>
            </a:pPr>
            <a:r>
              <a:rPr lang="en-IN" sz="2000" dirty="0">
                <a:latin typeface="Times New Roman" panose="02020603050405020304" pitchFamily="18" charset="0"/>
                <a:ea typeface="Times New Roman" panose="02020603050405020304" pitchFamily="18" charset="0"/>
              </a:rPr>
              <a:t>As  for  fall detection through an accelerometer, the scope of activity is relatively unrestricted; the device is easily attached to the human body, and the cost of system is low as compared to vision based method.</a:t>
            </a:r>
            <a:endParaRPr lang="de-DE" sz="2000" dirty="0">
              <a:latin typeface="Cambria" panose="02040503050406030204" pitchFamily="18" charset="0"/>
              <a:cs typeface="Arial" pitchFamily="2"/>
            </a:endParaRP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7</a:t>
            </a:fld>
            <a:endParaRPr lang="de-DE">
              <a:latin typeface="Cambria" panose="02040503050406030204" pitchFamily="18" charset="0"/>
            </a:endParaRPr>
          </a:p>
        </p:txBody>
      </p:sp>
      <p:sp>
        <p:nvSpPr>
          <p:cNvPr id="6" name="Title 1"/>
          <p:cNvSpPr txBox="1">
            <a:spLocks/>
          </p:cNvSpPr>
          <p:nvPr/>
        </p:nvSpPr>
        <p:spPr bwMode="gray">
          <a:xfrm>
            <a:off x="165100" y="188957"/>
            <a:ext cx="8566150" cy="658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l" defTabSz="1042988" rtl="0" eaLnBrk="0" fontAlgn="base" hangingPunct="0">
              <a:spcBef>
                <a:spcPct val="0"/>
              </a:spcBef>
              <a:spcAft>
                <a:spcPct val="0"/>
              </a:spcAft>
              <a:defRPr sz="2400" b="1">
                <a:solidFill>
                  <a:schemeClr val="tx1"/>
                </a:solidFill>
                <a:latin typeface="+mj-lt"/>
                <a:ea typeface="+mj-ea"/>
                <a:cs typeface="+mj-cs"/>
              </a:defRPr>
            </a:lvl1pPr>
            <a:lvl2pPr algn="l" defTabSz="1042988" rtl="0" eaLnBrk="0" fontAlgn="base" hangingPunct="0">
              <a:spcBef>
                <a:spcPct val="0"/>
              </a:spcBef>
              <a:spcAft>
                <a:spcPct val="0"/>
              </a:spcAft>
              <a:defRPr sz="2400" b="1">
                <a:solidFill>
                  <a:schemeClr val="tx1"/>
                </a:solidFill>
                <a:latin typeface="Arial" charset="0"/>
                <a:cs typeface="Arial" charset="0"/>
              </a:defRPr>
            </a:lvl2pPr>
            <a:lvl3pPr algn="l" defTabSz="1042988" rtl="0" eaLnBrk="0" fontAlgn="base" hangingPunct="0">
              <a:spcBef>
                <a:spcPct val="0"/>
              </a:spcBef>
              <a:spcAft>
                <a:spcPct val="0"/>
              </a:spcAft>
              <a:defRPr sz="2400" b="1">
                <a:solidFill>
                  <a:schemeClr val="tx1"/>
                </a:solidFill>
                <a:latin typeface="Arial" charset="0"/>
                <a:cs typeface="Arial" charset="0"/>
              </a:defRPr>
            </a:lvl3pPr>
            <a:lvl4pPr algn="l" defTabSz="1042988" rtl="0" eaLnBrk="0" fontAlgn="base" hangingPunct="0">
              <a:spcBef>
                <a:spcPct val="0"/>
              </a:spcBef>
              <a:spcAft>
                <a:spcPct val="0"/>
              </a:spcAft>
              <a:defRPr sz="2400" b="1">
                <a:solidFill>
                  <a:schemeClr val="tx1"/>
                </a:solidFill>
                <a:latin typeface="Arial" charset="0"/>
                <a:cs typeface="Arial" charset="0"/>
              </a:defRPr>
            </a:lvl4pPr>
            <a:lvl5pPr algn="l" defTabSz="1042988" rtl="0" eaLnBrk="0" fontAlgn="base" hangingPunct="0">
              <a:spcBef>
                <a:spcPct val="0"/>
              </a:spcBef>
              <a:spcAft>
                <a:spcPct val="0"/>
              </a:spcAft>
              <a:defRPr sz="2400" b="1">
                <a:solidFill>
                  <a:schemeClr val="tx1"/>
                </a:solidFill>
                <a:latin typeface="Arial" charset="0"/>
                <a:cs typeface="Arial" charset="0"/>
              </a:defRPr>
            </a:lvl5pPr>
            <a:lvl6pPr marL="457200" algn="l" defTabSz="1042988" rtl="0" fontAlgn="base">
              <a:spcBef>
                <a:spcPct val="0"/>
              </a:spcBef>
              <a:spcAft>
                <a:spcPct val="0"/>
              </a:spcAft>
              <a:defRPr sz="1600">
                <a:solidFill>
                  <a:schemeClr val="tx1"/>
                </a:solidFill>
                <a:latin typeface="Arial" charset="0"/>
                <a:cs typeface="Arial" charset="0"/>
              </a:defRPr>
            </a:lvl6pPr>
            <a:lvl7pPr marL="914400" algn="l" defTabSz="1042988" rtl="0" fontAlgn="base">
              <a:spcBef>
                <a:spcPct val="0"/>
              </a:spcBef>
              <a:spcAft>
                <a:spcPct val="0"/>
              </a:spcAft>
              <a:defRPr sz="1600">
                <a:solidFill>
                  <a:schemeClr val="tx1"/>
                </a:solidFill>
                <a:latin typeface="Arial" charset="0"/>
                <a:cs typeface="Arial" charset="0"/>
              </a:defRPr>
            </a:lvl7pPr>
            <a:lvl8pPr marL="1371600" algn="l" defTabSz="1042988" rtl="0" fontAlgn="base">
              <a:spcBef>
                <a:spcPct val="0"/>
              </a:spcBef>
              <a:spcAft>
                <a:spcPct val="0"/>
              </a:spcAft>
              <a:defRPr sz="1600">
                <a:solidFill>
                  <a:schemeClr val="tx1"/>
                </a:solidFill>
                <a:latin typeface="Arial" charset="0"/>
                <a:cs typeface="Arial" charset="0"/>
              </a:defRPr>
            </a:lvl8pPr>
            <a:lvl9pPr marL="1828800" algn="l" defTabSz="1042988" rtl="0" fontAlgn="base">
              <a:spcBef>
                <a:spcPct val="0"/>
              </a:spcBef>
              <a:spcAft>
                <a:spcPct val="0"/>
              </a:spcAft>
              <a:defRPr sz="1600">
                <a:solidFill>
                  <a:schemeClr val="tx1"/>
                </a:solidFill>
                <a:latin typeface="Arial" charset="0"/>
                <a:cs typeface="Arial" charset="0"/>
              </a:defRPr>
            </a:lvl9pPr>
          </a:lstStyle>
          <a:p>
            <a:pPr eaLnBrk="1" fontAlgn="auto" hangingPunct="1">
              <a:lnSpc>
                <a:spcPct val="100000"/>
              </a:lnSpc>
              <a:spcAft>
                <a:spcPts val="0"/>
              </a:spcAft>
              <a:buFontTx/>
              <a:defRPr/>
            </a:pPr>
            <a:r>
              <a:rPr lang="en-US" sz="3600" i="0" u="none" kern="0" dirty="0">
                <a:solidFill>
                  <a:srgbClr val="C00000"/>
                </a:solidFill>
                <a:latin typeface="Cambria" panose="02040503050406030204" pitchFamily="18" charset="0"/>
              </a:rPr>
              <a:t>Gaps in the Literature</a:t>
            </a:r>
          </a:p>
        </p:txBody>
      </p:sp>
      <p:sp>
        <p:nvSpPr>
          <p:cNvPr id="8" name="Date Placeholder 3"/>
          <p:cNvSpPr txBox="1">
            <a:spLocks/>
          </p:cNvSpPr>
          <p:nvPr/>
        </p:nvSpPr>
        <p:spPr bwMode="gray">
          <a:xfrm>
            <a:off x="1003300" y="7148525"/>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pic>
        <p:nvPicPr>
          <p:cNvPr id="2"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80300" y="22213"/>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79566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457" y="123031"/>
            <a:ext cx="8010525" cy="560387"/>
          </a:xfrm>
        </p:spPr>
        <p:txBody>
          <a:bodyPr/>
          <a:lstStyle/>
          <a:p>
            <a:r>
              <a:rPr lang="en-IN" sz="3500" dirty="0">
                <a:solidFill>
                  <a:srgbClr val="C00000"/>
                </a:solidFill>
                <a:latin typeface="Cambria" panose="02040503050406030204" pitchFamily="18" charset="0"/>
              </a:rPr>
              <a:t>Objectives</a:t>
            </a:r>
          </a:p>
        </p:txBody>
      </p:sp>
      <p:sp>
        <p:nvSpPr>
          <p:cNvPr id="3" name="Content Placeholder 2"/>
          <p:cNvSpPr>
            <a:spLocks noGrp="1"/>
          </p:cNvSpPr>
          <p:nvPr>
            <p:ph idx="1"/>
          </p:nvPr>
        </p:nvSpPr>
        <p:spPr/>
        <p:txBody>
          <a:bodyPr/>
          <a:lstStyle/>
          <a:p>
            <a:pPr marL="0" indent="0">
              <a:buNone/>
            </a:pPr>
            <a:r>
              <a:rPr lang="en-IN" sz="2400" dirty="0">
                <a:latin typeface="Cambria" panose="02040503050406030204" pitchFamily="18" charset="0"/>
              </a:rPr>
              <a:t>The main objectives of this work are: </a:t>
            </a:r>
          </a:p>
          <a:p>
            <a:pPr marL="0" indent="0">
              <a:buNone/>
            </a:pPr>
            <a:r>
              <a:rPr lang="en-IN" sz="2400" dirty="0">
                <a:latin typeface="Cambria" panose="02040503050406030204" pitchFamily="18" charset="0"/>
              </a:rPr>
              <a:t>(1) To design a fall detection system using low cost fall detector sensors,</a:t>
            </a:r>
          </a:p>
          <a:p>
            <a:pPr marL="0" indent="0">
              <a:buNone/>
            </a:pPr>
            <a:r>
              <a:rPr lang="en-IN" sz="2400" dirty="0">
                <a:latin typeface="Cambria" panose="02040503050406030204" pitchFamily="18" charset="0"/>
              </a:rPr>
              <a:t>(2) To develop an algorithm that can identify the body position of the elderly people whether it is in falling tendency, and</a:t>
            </a:r>
          </a:p>
          <a:p>
            <a:pPr marL="0" indent="0">
              <a:buNone/>
            </a:pPr>
            <a:r>
              <a:rPr lang="en-IN" sz="2400" dirty="0">
                <a:latin typeface="Cambria" panose="02040503050406030204" pitchFamily="18" charset="0"/>
              </a:rPr>
              <a:t>(3) To construct a system that can send an Emergency SMS to the contact person (e.g.  next-of-kin or close relatives) stored in the system.</a:t>
            </a:r>
          </a:p>
          <a:p>
            <a:pPr marL="0" indent="0">
              <a:buNone/>
            </a:pPr>
            <a:r>
              <a:rPr lang="en-IN" sz="2400" dirty="0">
                <a:latin typeface="Cambria" panose="02040503050406030204" pitchFamily="18" charset="0"/>
              </a:rPr>
              <a:t>(4). To connect a pulse sensor and sent its value via SMS.</a:t>
            </a:r>
          </a:p>
          <a:p>
            <a:pPr marL="0" indent="0">
              <a:buNone/>
            </a:pPr>
            <a:r>
              <a:rPr lang="en-IN" sz="2400" dirty="0">
                <a:latin typeface="Cambria" panose="02040503050406030204" pitchFamily="18" charset="0"/>
              </a:rPr>
              <a:t>(5). GPS module to sent location as latitude and longitude via SMS.</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pPr>
                <a:defRPr/>
              </a:pPr>
              <a:t>8</a:t>
            </a:fld>
            <a:endParaRPr lang="de-DE"/>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480300" y="123031"/>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Date Placeholder 3"/>
          <p:cNvSpPr txBox="1">
            <a:spLocks/>
          </p:cNvSpPr>
          <p:nvPr/>
        </p:nvSpPr>
        <p:spPr bwMode="gray">
          <a:xfrm>
            <a:off x="1243013" y="7250228"/>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spTree>
    <p:extLst>
      <p:ext uri="{BB962C8B-B14F-4D97-AF65-F5344CB8AC3E}">
        <p14:creationId xmlns:p14="http://schemas.microsoft.com/office/powerpoint/2010/main" val="1302859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457" y="123031"/>
            <a:ext cx="8010525" cy="560387"/>
          </a:xfrm>
        </p:spPr>
        <p:txBody>
          <a:bodyPr/>
          <a:lstStyle/>
          <a:p>
            <a:r>
              <a:rPr lang="en-IN" sz="3500" dirty="0">
                <a:solidFill>
                  <a:srgbClr val="C00000"/>
                </a:solidFill>
                <a:latin typeface="Cambria" panose="02040503050406030204" pitchFamily="18" charset="0"/>
              </a:rPr>
              <a:t>Objectives</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pPr>
                <a:defRPr/>
              </a:pPr>
              <a:t>9</a:t>
            </a:fld>
            <a:endParaRPr lang="de-DE"/>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480300" y="123031"/>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Date Placeholder 3"/>
          <p:cNvSpPr txBox="1">
            <a:spLocks/>
          </p:cNvSpPr>
          <p:nvPr/>
        </p:nvSpPr>
        <p:spPr bwMode="gray">
          <a:xfrm>
            <a:off x="1243013" y="7250228"/>
            <a:ext cx="8135937" cy="390525"/>
          </a:xfrm>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defPPr>
              <a:defRPr lang="de-DE"/>
            </a:defPPr>
            <a:lvl1pPr algn="l" rtl="0" eaLnBrk="0" fontAlgn="base" hangingPunct="0">
              <a:lnSpc>
                <a:spcPct val="100000"/>
              </a:lnSpc>
              <a:spcBef>
                <a:spcPct val="0"/>
              </a:spcBef>
              <a:spcAft>
                <a:spcPct val="0"/>
              </a:spcAft>
              <a:buFontTx/>
              <a:buNone/>
              <a:defRPr sz="1600" b="1" i="1" u="sng" kern="1200">
                <a:solidFill>
                  <a:schemeClr val="tx1"/>
                </a:solidFill>
                <a:latin typeface="Arial" charset="0"/>
                <a:ea typeface="+mn-ea"/>
                <a:cs typeface="Arial" charset="0"/>
              </a:defRPr>
            </a:lvl1pPr>
            <a:lvl2pPr marL="742950" indent="-28575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11430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6002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2057400" indent="-228600" algn="ctr" rtl="0" eaLnBrk="0" fontAlgn="base"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5146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6pPr>
            <a:lvl7pPr marL="29718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7pPr>
            <a:lvl8pPr marL="34290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8pPr>
            <a:lvl9pPr marL="3886200" indent="-228600" algn="ctr" defTabSz="914400" rtl="0" eaLnBrk="0" fontAlgn="base" latinLnBrk="0" hangingPunct="0">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9pPr>
          </a:lstStyle>
          <a:p>
            <a:pPr eaLnBrk="1" hangingPunct="1"/>
            <a:r>
              <a:rPr lang="en-US" sz="1000" i="0" u="none" dirty="0">
                <a:solidFill>
                  <a:srgbClr val="FF0000"/>
                </a:solidFill>
                <a:latin typeface="Cambria" panose="02040503050406030204" pitchFamily="18" charset="0"/>
              </a:rPr>
              <a:t>B.Tech Electronics and Communication Engineering – Final Review Presentation - SENSE</a:t>
            </a:r>
          </a:p>
          <a:p>
            <a:pPr eaLnBrk="1" hangingPunct="1"/>
            <a:endParaRPr lang="en-US" sz="1000" i="0" u="none" dirty="0">
              <a:solidFill>
                <a:srgbClr val="FF0000"/>
              </a:solidFill>
              <a:latin typeface="Cambria" panose="02040503050406030204" pitchFamily="18" charset="0"/>
            </a:endParaRPr>
          </a:p>
        </p:txBody>
      </p:sp>
      <p:pic>
        <p:nvPicPr>
          <p:cNvPr id="6" name="Picture 5">
            <a:extLst>
              <a:ext uri="{FF2B5EF4-FFF2-40B4-BE49-F238E27FC236}">
                <a16:creationId xmlns:a16="http://schemas.microsoft.com/office/drawing/2014/main" id="{5DCCB032-EF14-43B2-A38F-67F872B27891}"/>
              </a:ext>
            </a:extLst>
          </p:cNvPr>
          <p:cNvPicPr>
            <a:picLocks noChangeAspect="1"/>
          </p:cNvPicPr>
          <p:nvPr/>
        </p:nvPicPr>
        <p:blipFill>
          <a:blip r:embed="rId3"/>
          <a:stretch>
            <a:fillRect/>
          </a:stretch>
        </p:blipFill>
        <p:spPr>
          <a:xfrm>
            <a:off x="1634330" y="2446415"/>
            <a:ext cx="7748758" cy="3490078"/>
          </a:xfrm>
          <a:prstGeom prst="rect">
            <a:avLst/>
          </a:prstGeom>
        </p:spPr>
      </p:pic>
      <p:sp>
        <p:nvSpPr>
          <p:cNvPr id="8" name="TextBox 7">
            <a:extLst>
              <a:ext uri="{FF2B5EF4-FFF2-40B4-BE49-F238E27FC236}">
                <a16:creationId xmlns:a16="http://schemas.microsoft.com/office/drawing/2014/main" id="{01FEA193-2E21-4561-8FC0-3A0DB52A571B}"/>
              </a:ext>
            </a:extLst>
          </p:cNvPr>
          <p:cNvSpPr txBox="1"/>
          <p:nvPr/>
        </p:nvSpPr>
        <p:spPr>
          <a:xfrm>
            <a:off x="3091181" y="6097112"/>
            <a:ext cx="6019800" cy="360612"/>
          </a:xfrm>
          <a:prstGeom prst="rect">
            <a:avLst/>
          </a:prstGeom>
          <a:noFill/>
        </p:spPr>
        <p:txBody>
          <a:bodyPr wrap="square" rtlCol="0">
            <a:spAutoFit/>
          </a:bodyPr>
          <a:lstStyle/>
          <a:p>
            <a:r>
              <a:rPr lang="en-IN" i="0" u="none" dirty="0"/>
              <a:t>Block representation of the model</a:t>
            </a:r>
          </a:p>
        </p:txBody>
      </p:sp>
      <p:pic>
        <p:nvPicPr>
          <p:cNvPr id="9" name="Picture 8">
            <a:extLst>
              <a:ext uri="{FF2B5EF4-FFF2-40B4-BE49-F238E27FC236}">
                <a16:creationId xmlns:a16="http://schemas.microsoft.com/office/drawing/2014/main" id="{0D3679C1-DE6F-4F03-9916-8D9A00925E0A}"/>
              </a:ext>
            </a:extLst>
          </p:cNvPr>
          <p:cNvPicPr>
            <a:picLocks noChangeAspect="1"/>
          </p:cNvPicPr>
          <p:nvPr/>
        </p:nvPicPr>
        <p:blipFill>
          <a:blip r:embed="rId4"/>
          <a:stretch>
            <a:fillRect/>
          </a:stretch>
        </p:blipFill>
        <p:spPr>
          <a:xfrm>
            <a:off x="1765300" y="3157183"/>
            <a:ext cx="3080353" cy="809639"/>
          </a:xfrm>
          <a:prstGeom prst="rect">
            <a:avLst/>
          </a:prstGeom>
        </p:spPr>
      </p:pic>
    </p:spTree>
    <p:extLst>
      <p:ext uri="{BB962C8B-B14F-4D97-AF65-F5344CB8AC3E}">
        <p14:creationId xmlns:p14="http://schemas.microsoft.com/office/powerpoint/2010/main" val="3476940298"/>
      </p:ext>
    </p:extLst>
  </p:cSld>
  <p:clrMapOvr>
    <a:masterClrMapping/>
  </p:clrMapOvr>
</p:sld>
</file>

<file path=ppt/theme/theme1.xml><?xml version="1.0" encoding="utf-8"?>
<a:theme xmlns:a="http://schemas.openxmlformats.org/drawingml/2006/main" name="HZG_deutsch_v2">
  <a:themeElements>
    <a:clrScheme name="Composite">
      <a:dk1>
        <a:sysClr val="windowText" lastClr="000000"/>
      </a:dk1>
      <a:lt1>
        <a:sysClr val="window" lastClr="FFFFFF"/>
      </a:lt1>
      <a:dk2>
        <a:srgbClr val="5B6973"/>
      </a:dk2>
      <a:lt2>
        <a:srgbClr val="E7ECED"/>
      </a:lt2>
      <a:accent1>
        <a:srgbClr val="98C723"/>
      </a:accent1>
      <a:accent2>
        <a:srgbClr val="59B0B9"/>
      </a:accent2>
      <a:accent3>
        <a:srgbClr val="DEAE00"/>
      </a:accent3>
      <a:accent4>
        <a:srgbClr val="B77BB4"/>
      </a:accent4>
      <a:accent5>
        <a:srgbClr val="E0773C"/>
      </a:accent5>
      <a:accent6>
        <a:srgbClr val="A98D63"/>
      </a:accent6>
      <a:hlink>
        <a:srgbClr val="26CBEC"/>
      </a:hlink>
      <a:folHlink>
        <a:srgbClr val="598C8C"/>
      </a:folHlink>
    </a:clrScheme>
    <a:fontScheme name="HZG_deutsch_v2">
      <a:majorFont>
        <a:latin typeface="Arial"/>
        <a:ea typeface=""/>
        <a:cs typeface="Arial"/>
      </a:majorFont>
      <a:minorFont>
        <a:latin typeface="Arial"/>
        <a:ea typeface=""/>
        <a:cs typeface="Arial"/>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bg1"/>
        </a:solidFill>
        <a:ln w="3175" cap="flat" cmpd="sng" algn="ctr">
          <a:solidFill>
            <a:schemeClr val="tx1"/>
          </a:solidFill>
          <a:prstDash val="solid"/>
          <a:round/>
          <a:headEnd type="none" w="med" len="med"/>
          <a:tailEnd type="none" w="med" len="med"/>
        </a:ln>
        <a:effectLst/>
      </a:spPr>
      <a:bodyPr vert="horz" wrap="none" lIns="90000" tIns="46800" rIns="90000" bIns="46800" numCol="1" anchor="ctr" anchorCtr="0" compatLnSpc="1">
        <a:prstTxWarp prst="textNoShape">
          <a:avLst/>
        </a:prstTxWarp>
      </a:bodyPr>
      <a:lstStyle>
        <a:defPPr marL="0" marR="0" indent="0" algn="ctr" defTabSz="1042988" rtl="0" eaLnBrk="1" fontAlgn="base" latinLnBrk="0" hangingPunct="1">
          <a:lnSpc>
            <a:spcPct val="120000"/>
          </a:lnSpc>
          <a:spcBef>
            <a:spcPct val="0"/>
          </a:spcBef>
          <a:spcAft>
            <a:spcPct val="0"/>
          </a:spcAft>
          <a:buClrTx/>
          <a:buSzTx/>
          <a:buFont typeface="Wingdings 3" pitchFamily="18" charset="2"/>
          <a:buNone/>
          <a:tabLst/>
          <a:defRPr kumimoji="0" lang="de-DE" sz="1600" b="0" i="0" u="sng"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solidFill>
          <a:schemeClr val="bg1"/>
        </a:solidFill>
        <a:ln w="3175" cap="flat" cmpd="sng" algn="ctr">
          <a:solidFill>
            <a:schemeClr val="tx1"/>
          </a:solidFill>
          <a:prstDash val="solid"/>
          <a:round/>
          <a:headEnd type="none" w="med" len="med"/>
          <a:tailEnd type="none" w="med" len="med"/>
        </a:ln>
        <a:effectLst/>
      </a:spPr>
      <a:bodyPr vert="horz" wrap="none" lIns="90000" tIns="46800" rIns="90000" bIns="46800" numCol="1" anchor="ctr" anchorCtr="0" compatLnSpc="1">
        <a:prstTxWarp prst="textNoShape">
          <a:avLst/>
        </a:prstTxWarp>
      </a:bodyPr>
      <a:lstStyle>
        <a:defPPr marL="0" marR="0" indent="0" algn="ctr" defTabSz="1042988" rtl="0" eaLnBrk="1" fontAlgn="base" latinLnBrk="0" hangingPunct="1">
          <a:lnSpc>
            <a:spcPct val="120000"/>
          </a:lnSpc>
          <a:spcBef>
            <a:spcPct val="0"/>
          </a:spcBef>
          <a:spcAft>
            <a:spcPct val="0"/>
          </a:spcAft>
          <a:buClrTx/>
          <a:buSzTx/>
          <a:buFont typeface="Wingdings 3" pitchFamily="18" charset="2"/>
          <a:buNone/>
          <a:tabLst/>
          <a:defRPr kumimoji="0" lang="de-DE" sz="1600" b="0" i="0" u="sng" strike="noStrike" cap="none" normalizeH="0" baseline="0" smtClean="0">
            <a:ln>
              <a:noFill/>
            </a:ln>
            <a:solidFill>
              <a:schemeClr val="tx1"/>
            </a:solidFill>
            <a:effectLst/>
            <a:latin typeface="Arial" charset="0"/>
            <a:cs typeface="Arial" charset="0"/>
          </a:defRPr>
        </a:defPPr>
      </a:lstStyle>
    </a:lnDef>
  </a:objectDefaults>
  <a:extraClrSchemeLst>
    <a:extraClrScheme>
      <a:clrScheme name="HZG_deutsch_v2 1">
        <a:dk1>
          <a:srgbClr val="000000"/>
        </a:dk1>
        <a:lt1>
          <a:srgbClr val="FFFFFF"/>
        </a:lt1>
        <a:dk2>
          <a:srgbClr val="000000"/>
        </a:dk2>
        <a:lt2>
          <a:srgbClr val="B2B2B2"/>
        </a:lt2>
        <a:accent1>
          <a:srgbClr val="0098D4"/>
        </a:accent1>
        <a:accent2>
          <a:srgbClr val="5F5F5F"/>
        </a:accent2>
        <a:accent3>
          <a:srgbClr val="FFFFFF"/>
        </a:accent3>
        <a:accent4>
          <a:srgbClr val="000000"/>
        </a:accent4>
        <a:accent5>
          <a:srgbClr val="AACAE6"/>
        </a:accent5>
        <a:accent6>
          <a:srgbClr val="555555"/>
        </a:accent6>
        <a:hlink>
          <a:srgbClr val="B2B2B2"/>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HZG_PowerPoint">
  <a:themeElements>
    <a:clrScheme name="HZG_PowerPoint 1">
      <a:dk1>
        <a:srgbClr val="000000"/>
      </a:dk1>
      <a:lt1>
        <a:srgbClr val="FFFFFF"/>
      </a:lt1>
      <a:dk2>
        <a:srgbClr val="000000"/>
      </a:dk2>
      <a:lt2>
        <a:srgbClr val="B2B2B2"/>
      </a:lt2>
      <a:accent1>
        <a:srgbClr val="0098D4"/>
      </a:accent1>
      <a:accent2>
        <a:srgbClr val="5F5F5F"/>
      </a:accent2>
      <a:accent3>
        <a:srgbClr val="FFFFFF"/>
      </a:accent3>
      <a:accent4>
        <a:srgbClr val="000000"/>
      </a:accent4>
      <a:accent5>
        <a:srgbClr val="AACAE6"/>
      </a:accent5>
      <a:accent6>
        <a:srgbClr val="555555"/>
      </a:accent6>
      <a:hlink>
        <a:srgbClr val="B2B2B2"/>
      </a:hlink>
      <a:folHlink>
        <a:srgbClr val="DDDDDD"/>
      </a:folHlink>
    </a:clrScheme>
    <a:fontScheme name="HZG_PowerPoint">
      <a:majorFont>
        <a:latin typeface="Arial"/>
        <a:ea typeface=""/>
        <a:cs typeface="Arial"/>
      </a:majorFont>
      <a:minorFont>
        <a:latin typeface="Arial"/>
        <a:ea typeface=""/>
        <a:cs typeface="Arial"/>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bg1"/>
        </a:solidFill>
        <a:ln w="3175" cap="flat" cmpd="sng" algn="ctr">
          <a:solidFill>
            <a:schemeClr val="tx1"/>
          </a:solidFill>
          <a:prstDash val="solid"/>
          <a:round/>
          <a:headEnd type="none" w="med" len="med"/>
          <a:tailEnd type="none" w="med" len="med"/>
        </a:ln>
        <a:effectLst/>
      </a:spPr>
      <a:bodyPr vert="horz" wrap="none" lIns="90000" tIns="46800" rIns="90000" bIns="46800" numCol="1" anchor="ctr" anchorCtr="0" compatLnSpc="1">
        <a:prstTxWarp prst="textNoShape">
          <a:avLst/>
        </a:prstTxWarp>
      </a:bodyPr>
      <a:lstStyle>
        <a:defPPr marL="0" marR="0" indent="0" algn="ctr" defTabSz="1042988" rtl="0" eaLnBrk="1" fontAlgn="base" latinLnBrk="0" hangingPunct="1">
          <a:lnSpc>
            <a:spcPct val="120000"/>
          </a:lnSpc>
          <a:spcBef>
            <a:spcPct val="0"/>
          </a:spcBef>
          <a:spcAft>
            <a:spcPct val="0"/>
          </a:spcAft>
          <a:buClrTx/>
          <a:buSzTx/>
          <a:buFont typeface="Wingdings 3" pitchFamily="18" charset="2"/>
          <a:buNone/>
          <a:tabLst/>
          <a:defRPr kumimoji="0" lang="de-DE" sz="1600" b="0" i="0" u="sng"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solidFill>
          <a:schemeClr val="bg1"/>
        </a:solidFill>
        <a:ln w="3175" cap="flat" cmpd="sng" algn="ctr">
          <a:solidFill>
            <a:schemeClr val="tx1"/>
          </a:solidFill>
          <a:prstDash val="solid"/>
          <a:round/>
          <a:headEnd type="none" w="med" len="med"/>
          <a:tailEnd type="none" w="med" len="med"/>
        </a:ln>
        <a:effectLst/>
      </a:spPr>
      <a:bodyPr vert="horz" wrap="none" lIns="90000" tIns="46800" rIns="90000" bIns="46800" numCol="1" anchor="ctr" anchorCtr="0" compatLnSpc="1">
        <a:prstTxWarp prst="textNoShape">
          <a:avLst/>
        </a:prstTxWarp>
      </a:bodyPr>
      <a:lstStyle>
        <a:defPPr marL="0" marR="0" indent="0" algn="ctr" defTabSz="1042988" rtl="0" eaLnBrk="1" fontAlgn="base" latinLnBrk="0" hangingPunct="1">
          <a:lnSpc>
            <a:spcPct val="120000"/>
          </a:lnSpc>
          <a:spcBef>
            <a:spcPct val="0"/>
          </a:spcBef>
          <a:spcAft>
            <a:spcPct val="0"/>
          </a:spcAft>
          <a:buClrTx/>
          <a:buSzTx/>
          <a:buFont typeface="Wingdings 3" pitchFamily="18" charset="2"/>
          <a:buNone/>
          <a:tabLst/>
          <a:defRPr kumimoji="0" lang="de-DE" sz="1600" b="0" i="0" u="sng" strike="noStrike" cap="none" normalizeH="0" baseline="0" smtClean="0">
            <a:ln>
              <a:noFill/>
            </a:ln>
            <a:solidFill>
              <a:schemeClr val="tx1"/>
            </a:solidFill>
            <a:effectLst/>
            <a:latin typeface="Arial" charset="0"/>
            <a:cs typeface="Arial" charset="0"/>
          </a:defRPr>
        </a:defPPr>
      </a:lstStyle>
    </a:lnDef>
  </a:objectDefaults>
  <a:extraClrSchemeLst>
    <a:extraClrScheme>
      <a:clrScheme name="HZG_PowerPoint 1">
        <a:dk1>
          <a:srgbClr val="000000"/>
        </a:dk1>
        <a:lt1>
          <a:srgbClr val="FFFFFF"/>
        </a:lt1>
        <a:dk2>
          <a:srgbClr val="000000"/>
        </a:dk2>
        <a:lt2>
          <a:srgbClr val="B2B2B2"/>
        </a:lt2>
        <a:accent1>
          <a:srgbClr val="0098D4"/>
        </a:accent1>
        <a:accent2>
          <a:srgbClr val="5F5F5F"/>
        </a:accent2>
        <a:accent3>
          <a:srgbClr val="FFFFFF"/>
        </a:accent3>
        <a:accent4>
          <a:srgbClr val="000000"/>
        </a:accent4>
        <a:accent5>
          <a:srgbClr val="AACAE6"/>
        </a:accent5>
        <a:accent6>
          <a:srgbClr val="555555"/>
        </a:accent6>
        <a:hlink>
          <a:srgbClr val="B2B2B2"/>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3507</TotalTime>
  <Words>2226</Words>
  <Application>Microsoft Office PowerPoint</Application>
  <PresentationFormat>Custom</PresentationFormat>
  <Paragraphs>240</Paragraphs>
  <Slides>22</Slides>
  <Notes>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22</vt:i4>
      </vt:variant>
    </vt:vector>
  </HeadingPairs>
  <TitlesOfParts>
    <vt:vector size="32" baseType="lpstr">
      <vt:lpstr>Arial</vt:lpstr>
      <vt:lpstr>Calibri</vt:lpstr>
      <vt:lpstr>Cambria</vt:lpstr>
      <vt:lpstr>Cambria Math</vt:lpstr>
      <vt:lpstr>Symbol</vt:lpstr>
      <vt:lpstr>Times New Roman</vt:lpstr>
      <vt:lpstr>Wingdings 2</vt:lpstr>
      <vt:lpstr>Wingdings 3</vt:lpstr>
      <vt:lpstr>HZG_deutsch_v2</vt:lpstr>
      <vt:lpstr>HZG_PowerPoint</vt:lpstr>
      <vt:lpstr>FALL DETECTION OF ELDERLY PEOPLE</vt:lpstr>
      <vt:lpstr>CONTENTS</vt:lpstr>
      <vt:lpstr>Introduction </vt:lpstr>
      <vt:lpstr>Literature Review</vt:lpstr>
      <vt:lpstr>Literature Review</vt:lpstr>
      <vt:lpstr>Knowledge Gained from the Literature</vt:lpstr>
      <vt:lpstr>PowerPoint Presentation</vt:lpstr>
      <vt:lpstr>Objectives</vt:lpstr>
      <vt:lpstr>Objectives</vt:lpstr>
      <vt:lpstr>Equipment &amp; Technical Specifications</vt:lpstr>
      <vt:lpstr>Methodology</vt:lpstr>
      <vt:lpstr>Methodology</vt:lpstr>
      <vt:lpstr>         Methodology</vt:lpstr>
      <vt:lpstr>         Methodology</vt:lpstr>
      <vt:lpstr>Results and Discussion</vt:lpstr>
      <vt:lpstr>Results and Discussion</vt:lpstr>
      <vt:lpstr>Results and Discussion</vt:lpstr>
      <vt:lpstr>Conclusions</vt:lpstr>
      <vt:lpstr>Future Directions of the Work</vt:lpstr>
      <vt:lpstr>References</vt:lpstr>
      <vt:lpstr>References</vt:lpstr>
      <vt:lpstr>Acknowledgements</vt:lpstr>
    </vt:vector>
  </TitlesOfParts>
  <Company>GKSS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 Name&gt;</dc:title>
  <dc:creator/>
  <dc:description>Template: 2013-03-12</dc:description>
  <cp:lastModifiedBy>Sijo Baby Mathews</cp:lastModifiedBy>
  <cp:revision>280</cp:revision>
  <dcterms:created xsi:type="dcterms:W3CDTF">2010-11-03T09:46:45Z</dcterms:created>
  <dcterms:modified xsi:type="dcterms:W3CDTF">2018-04-21T04:00:19Z</dcterms:modified>
</cp:coreProperties>
</file>

<file path=docProps/thumbnail.jpeg>
</file>